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2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8" r:id="rId16"/>
    <p:sldId id="279" r:id="rId17"/>
    <p:sldId id="280" r:id="rId18"/>
    <p:sldId id="281" r:id="rId19"/>
    <p:sldId id="288" r:id="rId20"/>
    <p:sldId id="289" r:id="rId21"/>
    <p:sldId id="290" r:id="rId22"/>
    <p:sldId id="291" r:id="rId23"/>
    <p:sldId id="261" r:id="rId24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30" y="6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65F9E-E038-4526-B712-A885A425298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7323-1F37-41D7-9031-C45B0866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323-1F37-41D7-9031-C45B08661C1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7261-1C99-4C4E-8F8E-E46EEA092DD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epp@mgppu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td@mgppu.r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oditel.educom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263" y="1268760"/>
            <a:ext cx="11305255" cy="367240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</a:t>
            </a:r>
          </a:p>
          <a:p>
            <a:pPr lvl="0" algn="ctr"/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проявлений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6139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727" y="980728"/>
            <a:ext cx="7230142" cy="36724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Отвлеките собаку другим </a:t>
            </a:r>
            <a:r>
              <a:rPr lang="ru-RU" b="1" dirty="0" smtClean="0">
                <a:solidFill>
                  <a:srgbClr val="002060"/>
                </a:solidFill>
              </a:rPr>
              <a:t>предметом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собака будет угрожать вам, дайте ей что-то, что она сможет укусить, - рюкзак или бутылку с водой.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Подойдет </a:t>
            </a:r>
            <a:r>
              <a:rPr lang="ru-RU" dirty="0">
                <a:solidFill>
                  <a:srgbClr val="002060"/>
                </a:solidFill>
              </a:rPr>
              <a:t>любая вещь, которая защитит вас от укуса. Вещь может отвлечь собаку и даст вам время на то, чтобы </a:t>
            </a:r>
            <a:r>
              <a:rPr lang="ru-RU" dirty="0" smtClean="0">
                <a:solidFill>
                  <a:srgbClr val="002060"/>
                </a:solidFill>
              </a:rPr>
              <a:t>уйти.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5" y="4536946"/>
            <a:ext cx="11714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направляетесь в места, где могут быть дикие собаки, возьмите с собой лакомства или игрушки.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подойдет агрессивная собака, бросьте в сторону игрушки или лакомства.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собаку больше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заинтересуют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wikihow.com/images_en/thumb/0/01/Handle-a-Dog-Attack-Step-4-Version-3.jpg/v4-900px-Handle-a-Dog-Attack-Step-4-Vers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5" y="1145294"/>
            <a:ext cx="4457700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128628"/>
            <a:ext cx="8856984" cy="4028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Встаньте к собаке лицом и произнесите команду </a:t>
            </a:r>
            <a:r>
              <a:rPr lang="ru-RU" b="1" dirty="0" smtClean="0">
                <a:solidFill>
                  <a:srgbClr val="002060"/>
                </a:solidFill>
              </a:rPr>
              <a:t>«Назад»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Говорите </a:t>
            </a:r>
            <a:r>
              <a:rPr lang="ru-RU" dirty="0">
                <a:solidFill>
                  <a:srgbClr val="002060"/>
                </a:solidFill>
              </a:rPr>
              <a:t>уверенным и властным голосом.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смотрите собаке в глаза.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Собака может испугаться и уйти.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www.wikihow.com/images_en/thumb/6/64/Handle-a-Dog-Attack-Step-5-Version-3.jpg/v4-900px-Handle-a-Dog-Attack-Step-5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71" y="4077072"/>
            <a:ext cx="3598233" cy="26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harte.by/upload/iblock/a10/lwwjomushvfhwtotwtmesrgsdlndkx-qwumf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5" y="3501008"/>
            <a:ext cx="2723456" cy="26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69" y="908721"/>
            <a:ext cx="11887982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Не </a:t>
            </a:r>
            <a:r>
              <a:rPr lang="ru-RU" sz="3400" dirty="0">
                <a:solidFill>
                  <a:srgbClr val="002060"/>
                </a:solidFill>
              </a:rPr>
              <a:t>визжите, поскольку это лишь еще больше разозлит собаку.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Если на вас не нападают, причинять </a:t>
            </a:r>
            <a:r>
              <a:rPr lang="ru-RU" sz="3400" dirty="0">
                <a:solidFill>
                  <a:srgbClr val="002060"/>
                </a:solidFill>
              </a:rPr>
              <a:t>вред животному </a:t>
            </a:r>
            <a:r>
              <a:rPr lang="ru-RU" sz="3400" dirty="0" smtClean="0">
                <a:solidFill>
                  <a:srgbClr val="002060"/>
                </a:solidFill>
              </a:rPr>
              <a:t>недопустимо.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89" y="1052736"/>
            <a:ext cx="11449272" cy="27460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Защитите лицо, грудь и </a:t>
            </a:r>
            <a:r>
              <a:rPr lang="ru-RU" b="1" dirty="0" smtClean="0">
                <a:solidFill>
                  <a:srgbClr val="002060"/>
                </a:solidFill>
              </a:rPr>
              <a:t>горло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во время </a:t>
            </a:r>
            <a:r>
              <a:rPr lang="ru-RU" dirty="0" smtClean="0">
                <a:solidFill>
                  <a:srgbClr val="002060"/>
                </a:solidFill>
              </a:rPr>
              <a:t>нападения </a:t>
            </a:r>
            <a:r>
              <a:rPr lang="ru-RU" dirty="0">
                <a:solidFill>
                  <a:srgbClr val="002060"/>
                </a:solidFill>
              </a:rPr>
              <a:t>вы упадете на землю, </a:t>
            </a:r>
            <a:r>
              <a:rPr lang="ru-RU" dirty="0" smtClean="0">
                <a:solidFill>
                  <a:srgbClr val="002060"/>
                </a:solidFill>
              </a:rPr>
              <a:t>перевернитесь </a:t>
            </a:r>
            <a:r>
              <a:rPr lang="ru-RU" dirty="0">
                <a:solidFill>
                  <a:srgbClr val="002060"/>
                </a:solidFill>
              </a:rPr>
              <a:t>на живот, подожмите ноги под себя и зажмите кулаками уши.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Не кричите и не откатывайтесь в сторону, поскольку это только еще больше разозлит собаку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pic>
        <p:nvPicPr>
          <p:cNvPr id="5" name="Picture 2" descr="https://sharte.by/upload/iblock/a10/lwwjomushvfhwtotwtmesrgsdlndkx-qwumf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43" y="4146110"/>
            <a:ext cx="2507432" cy="24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8" y="1105843"/>
            <a:ext cx="7416825" cy="556351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Медленно и осторожно </a:t>
            </a:r>
            <a:r>
              <a:rPr lang="ru-RU" b="1" dirty="0" smtClean="0">
                <a:solidFill>
                  <a:srgbClr val="002060"/>
                </a:solidFill>
              </a:rPr>
              <a:t>постарайтесь покинуть </a:t>
            </a:r>
            <a:r>
              <a:rPr lang="ru-RU" b="1" dirty="0">
                <a:solidFill>
                  <a:srgbClr val="002060"/>
                </a:solidFill>
              </a:rPr>
              <a:t>место происшествия.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потеряет интерес к вам, начните медленно отступать, не совершая резких </a:t>
            </a:r>
            <a:r>
              <a:rPr lang="ru-RU" dirty="0" smtClean="0">
                <a:solidFill>
                  <a:srgbClr val="002060"/>
                </a:solidFill>
              </a:rPr>
              <a:t>движений.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так просто сохранять спокойствие и неподвижность в стрессовой ситуации, однако это лучшее, что вы можете сделать, если собака не кусает </a:t>
            </a:r>
            <a:r>
              <a:rPr lang="ru-RU" dirty="0" smtClean="0">
                <a:solidFill>
                  <a:srgbClr val="002060"/>
                </a:solidFill>
              </a:rPr>
              <a:t>вас.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pic>
        <p:nvPicPr>
          <p:cNvPr id="14338" name="Picture 2" descr="https://www.wikihow.com/images_en/thumb/2/28/Handle-a-Dog-Attack-Step-9-Version-2.jpg/v4-900px-Handle-a-Dog-Attack-Step-9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8" y="2132856"/>
            <a:ext cx="4457700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Последствия стычки с собакой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29" y="980728"/>
            <a:ext cx="11674613" cy="54687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Обработайте раны.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вас покусала собака, вам следует сразу же обработать даже самые мелкие раны, поскольку укусы животного могут занести инфекцию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Тщательно промойте рану. Промойте поврежденную область теплой водой с мылом.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Наложите повязку. Используйте пластырь (для мелких укусов) или стерильные повязки (для крупных ран).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Осмотрите раны на признаки инфекции, включая красноту, тепло, болезненность и гной.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братитесь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врачу, в </a:t>
            </a:r>
            <a:r>
              <a:rPr lang="ru-RU" dirty="0" err="1" smtClean="0">
                <a:solidFill>
                  <a:srgbClr val="002060"/>
                </a:solidFill>
              </a:rPr>
              <a:t>травмпункт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4" name="Picture 4" descr="http://www.remdor.ru/files/products/skoraya-pomosch-tabl.300x300.180x180.gif?85e2f477f41ade9a6530e88df44d3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15" y="5661927"/>
            <a:ext cx="2362571" cy="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Обратите внимание на предупреждающие 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31" y="836712"/>
            <a:ext cx="11593288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Большинство </a:t>
            </a:r>
            <a:r>
              <a:rPr lang="ru-RU" dirty="0">
                <a:solidFill>
                  <a:srgbClr val="002060"/>
                </a:solidFill>
              </a:rPr>
              <a:t>собак не являются агрессивными - они любопытны и защищают свою территорию.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</a:t>
            </a:r>
            <a:r>
              <a:rPr lang="ru-RU" dirty="0">
                <a:solidFill>
                  <a:srgbClr val="002060"/>
                </a:solidFill>
              </a:rPr>
              <a:t>избежать нежелательных конфликтов, важно понимать, играет ли собака либо она действительно агрессивна.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разъяренной собаки</a:t>
            </a:r>
            <a:r>
              <a:rPr lang="ru-RU" dirty="0">
                <a:solidFill>
                  <a:srgbClr val="002060"/>
                </a:solidFill>
              </a:rPr>
              <a:t> могут быть </a:t>
            </a:r>
            <a:r>
              <a:rPr lang="ru-RU" b="1" dirty="0">
                <a:solidFill>
                  <a:srgbClr val="002060"/>
                </a:solidFill>
              </a:rPr>
              <a:t>видны белки глаз</a:t>
            </a:r>
            <a:r>
              <a:rPr lang="ru-RU" dirty="0">
                <a:solidFill>
                  <a:srgbClr val="002060"/>
                </a:solidFill>
              </a:rPr>
              <a:t>, особенно если обычно их не видно.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Прижатые к голове уши </a:t>
            </a:r>
            <a:r>
              <a:rPr lang="ru-RU" dirty="0">
                <a:solidFill>
                  <a:srgbClr val="002060"/>
                </a:solidFill>
              </a:rPr>
              <a:t>говорят об агрессии, а уши в спокойном состоянии или приподнятые уши указывают на то, что собака дружелюбна.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b="1" dirty="0">
                <a:solidFill>
                  <a:srgbClr val="002060"/>
                </a:solidFill>
              </a:rPr>
              <a:t>тело собаки напряжено, вытянуто и не двигается </a:t>
            </a:r>
            <a:r>
              <a:rPr lang="ru-RU" dirty="0">
                <a:solidFill>
                  <a:srgbClr val="002060"/>
                </a:solidFill>
              </a:rPr>
              <a:t>(голова, плечи и бедра не смещаются по отношению друг к другу), это может быть опасно.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же </a:t>
            </a:r>
            <a:r>
              <a:rPr lang="ru-RU" b="1" dirty="0">
                <a:solidFill>
                  <a:srgbClr val="002060"/>
                </a:solidFill>
              </a:rPr>
              <a:t>собака бежит прямо и целенаправленно</a:t>
            </a:r>
            <a:r>
              <a:rPr lang="ru-RU" dirty="0">
                <a:solidFill>
                  <a:srgbClr val="002060"/>
                </a:solidFill>
              </a:rPr>
              <a:t>, она может готовиться к нападению.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s://previews.123rf.com/images/lexaarts/lexaarts1311/lexaarts131100072/23766688-attention-3d-human-points-a-finger-up-image-with-a-work-path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83" y="5535253"/>
            <a:ext cx="1293268" cy="12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404664"/>
            <a:ext cx="11737303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4100" b="1" dirty="0">
                <a:solidFill>
                  <a:srgbClr val="002060"/>
                </a:solidFill>
              </a:rPr>
              <a:t>Не злите </a:t>
            </a:r>
            <a:r>
              <a:rPr lang="ru-RU" sz="4100" b="1" dirty="0" smtClean="0">
                <a:solidFill>
                  <a:srgbClr val="002060"/>
                </a:solidFill>
              </a:rPr>
              <a:t>собаку!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трогайте собаку, когда она ест или ухаживает за своими щенками. </a:t>
            </a:r>
            <a:r>
              <a:rPr lang="ru-RU" dirty="0" smtClean="0">
                <a:solidFill>
                  <a:srgbClr val="002060"/>
                </a:solidFill>
              </a:rPr>
              <a:t>В такие моменты у собак усиливается защитный рефлекс.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улыбайтесь собаке. Вам кажется, что вы пытаетесь проявить дружелюбие, но собака воспринимает улыбку как оскал перед дракой.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Если собаку постоянно держат на привязи, она может быть очень агрессивной, поэтому не приближайтесь к ней.</a:t>
            </a:r>
          </a:p>
          <a:p>
            <a:endParaRPr lang="ru-RU" dirty="0"/>
          </a:p>
        </p:txBody>
      </p:sp>
      <p:pic>
        <p:nvPicPr>
          <p:cNvPr id="19458" name="Picture 2" descr="http://novosti-saratova.ru/wp-content/uploads/2017/05/00000000000000-768x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27" y="4581128"/>
            <a:ext cx="3310338" cy="220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ladimirtravel.ru/upload/iblock/c17/c1708de68a1ad0407d0e5bedae4994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7" y="4938559"/>
            <a:ext cx="3581858" cy="17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980728"/>
            <a:ext cx="117373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</a:rPr>
              <a:t>Опасайтесь всех неизвестных </a:t>
            </a:r>
            <a:r>
              <a:rPr lang="ru-RU" sz="3500" b="1" dirty="0" smtClean="0">
                <a:solidFill>
                  <a:srgbClr val="002060"/>
                </a:solidFill>
              </a:rPr>
              <a:t>собак</a:t>
            </a:r>
            <a:r>
              <a:rPr lang="ru-RU" sz="3500" b="1" dirty="0">
                <a:solidFill>
                  <a:srgbClr val="002060"/>
                </a:solidFill>
              </a:rPr>
              <a:t>!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Лучше </a:t>
            </a:r>
            <a:r>
              <a:rPr lang="ru-RU" dirty="0">
                <a:solidFill>
                  <a:srgbClr val="002060"/>
                </a:solidFill>
              </a:rPr>
              <a:t>всего всеми силами избегать конфликтов с собаками. Если вы видите собаку, которая может быть опасна, держитесь от нее подальше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будете с осторожностью относиться ко всем собакам, пока не убедитесь, что они безвредны, вы сможете избежать стычек с агрессивными животными.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3" y="-8095"/>
            <a:ext cx="12255194" cy="1140916"/>
          </a:xfrm>
        </p:spPr>
        <p:txBody>
          <a:bodyPr>
            <a:normAutofit/>
          </a:bodyPr>
          <a:lstStyle/>
          <a:p>
            <a:r>
              <a:rPr lang="ru-RU" sz="3194" dirty="0">
                <a:solidFill>
                  <a:schemeClr val="bg1"/>
                </a:solidFill>
              </a:rPr>
              <a:t>НИИ скорой помощи им. Н.В. Склифосовского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63" y="1128944"/>
            <a:ext cx="11007379" cy="47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Адрес:</a:t>
            </a:r>
            <a:r>
              <a:rPr lang="ru-RU" dirty="0">
                <a:solidFill>
                  <a:srgbClr val="002060"/>
                </a:solidFill>
              </a:rPr>
              <a:t> 129010, г. Москва, Сухаревская площадь, дом 3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Схема проезда:</a:t>
            </a:r>
            <a:r>
              <a:rPr lang="ru-RU" dirty="0">
                <a:solidFill>
                  <a:srgbClr val="002060"/>
                </a:solidFill>
              </a:rPr>
              <a:t> Станция метро Сухаревская, Проспект Мира (кольцевая), далее пешком.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Телефоны: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Cправочная</a:t>
            </a:r>
            <a:r>
              <a:rPr lang="ru-RU" dirty="0">
                <a:solidFill>
                  <a:srgbClr val="002060"/>
                </a:solidFill>
              </a:rPr>
              <a:t>: (495) 680-41-54, 680-93-60;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Диспечерская</a:t>
            </a:r>
            <a:r>
              <a:rPr lang="ru-RU" dirty="0">
                <a:solidFill>
                  <a:srgbClr val="002060"/>
                </a:solidFill>
              </a:rPr>
              <a:t>: (495) 680-07-06, факс (495) 680-89-76;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Регистратура: (495) 680-85-47, 680-67-22;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Центральная справочная телефон: (495) 680-41-54.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79" y="1052736"/>
            <a:ext cx="10952798" cy="964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Правила поведения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при нападении собак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-library.com/newimages/dog-carto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43" y="3573016"/>
            <a:ext cx="3121968" cy="31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18" y="697684"/>
            <a:ext cx="11931538" cy="58220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r>
              <a:rPr lang="ru-RU" sz="1996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 algn="ctr">
              <a:buNone/>
              <a:defRPr/>
            </a:pPr>
            <a:r>
              <a:rPr lang="ru-RU" sz="3800" b="1" dirty="0">
                <a:solidFill>
                  <a:srgbClr val="002060"/>
                </a:solidFill>
              </a:rPr>
              <a:t>Центр экстренной психологической помощи</a:t>
            </a:r>
          </a:p>
          <a:p>
            <a:pPr marL="0" indent="0" algn="ctr">
              <a:buNone/>
              <a:defRPr/>
            </a:pPr>
            <a:r>
              <a:rPr lang="ru-RU" sz="2795" dirty="0">
                <a:solidFill>
                  <a:srgbClr val="002060"/>
                </a:solidFill>
              </a:rPr>
              <a:t> ГБОУ ВПО «Московский государственный психолого-педагогический университет»</a:t>
            </a:r>
          </a:p>
          <a:p>
            <a:pPr marL="0" indent="0" algn="ctr">
              <a:buNone/>
              <a:defRPr/>
            </a:pPr>
            <a:r>
              <a:rPr lang="ru-RU" sz="2795" dirty="0">
                <a:solidFill>
                  <a:srgbClr val="002060"/>
                </a:solidFill>
              </a:rPr>
              <a:t>г. Москва, </a:t>
            </a:r>
            <a:r>
              <a:rPr lang="ru-RU" sz="2795" dirty="0" err="1">
                <a:solidFill>
                  <a:srgbClr val="002060"/>
                </a:solidFill>
              </a:rPr>
              <a:t>Шелепихинская</a:t>
            </a:r>
            <a:r>
              <a:rPr lang="ru-RU" sz="2795" dirty="0">
                <a:solidFill>
                  <a:srgbClr val="002060"/>
                </a:solidFill>
              </a:rPr>
              <a:t> набережная, д. 2А</a:t>
            </a:r>
          </a:p>
          <a:p>
            <a:r>
              <a:rPr lang="ru-RU" sz="3294" b="1" dirty="0">
                <a:solidFill>
                  <a:srgbClr val="002060"/>
                </a:solidFill>
              </a:rPr>
              <a:t>Телефон/факс:</a:t>
            </a:r>
            <a:r>
              <a:rPr lang="ru-RU" sz="3294" dirty="0">
                <a:solidFill>
                  <a:srgbClr val="002060"/>
                </a:solidFill>
              </a:rPr>
              <a:t> +7 (499) 795-15-07.</a:t>
            </a:r>
          </a:p>
          <a:p>
            <a:r>
              <a:rPr lang="ru-RU" sz="3294" b="1" dirty="0">
                <a:solidFill>
                  <a:srgbClr val="002060"/>
                </a:solidFill>
              </a:rPr>
              <a:t>E-</a:t>
            </a:r>
            <a:r>
              <a:rPr lang="ru-RU" sz="3294" b="1" dirty="0" err="1">
                <a:solidFill>
                  <a:srgbClr val="002060"/>
                </a:solidFill>
              </a:rPr>
              <a:t>mail</a:t>
            </a:r>
            <a:r>
              <a:rPr lang="ru-RU" sz="3294" b="1" dirty="0">
                <a:solidFill>
                  <a:srgbClr val="002060"/>
                </a:solidFill>
              </a:rPr>
              <a:t>:</a:t>
            </a:r>
            <a:r>
              <a:rPr lang="ru-RU" sz="3294" dirty="0">
                <a:solidFill>
                  <a:srgbClr val="002060"/>
                </a:solidFill>
              </a:rPr>
              <a:t> </a:t>
            </a:r>
            <a:r>
              <a:rPr lang="ru-RU" sz="3294" dirty="0">
                <a:solidFill>
                  <a:srgbClr val="002060"/>
                </a:solidFill>
                <a:hlinkClick r:id="rId3"/>
              </a:rPr>
              <a:t>cepp@mgppu.ru</a:t>
            </a:r>
            <a:r>
              <a:rPr lang="ru-RU" sz="3294" dirty="0">
                <a:solidFill>
                  <a:srgbClr val="002060"/>
                </a:solidFill>
              </a:rPr>
              <a:t>.</a:t>
            </a:r>
          </a:p>
          <a:p>
            <a:r>
              <a:rPr lang="ru-RU" sz="3294" i="1" dirty="0">
                <a:solidFill>
                  <a:srgbClr val="002060"/>
                </a:solidFill>
              </a:rPr>
              <a:t>Сектор экстренного реагирования и психологического консультирования:</a:t>
            </a:r>
            <a:endParaRPr lang="ru-RU" sz="3294" dirty="0">
              <a:solidFill>
                <a:srgbClr val="002060"/>
              </a:solidFill>
            </a:endParaRPr>
          </a:p>
          <a:p>
            <a:r>
              <a:rPr lang="ru-RU" sz="3294" b="1" dirty="0">
                <a:solidFill>
                  <a:srgbClr val="002060"/>
                </a:solidFill>
              </a:rPr>
              <a:t>Телефон/факс:</a:t>
            </a:r>
            <a:r>
              <a:rPr lang="ru-RU" sz="3294" dirty="0">
                <a:solidFill>
                  <a:srgbClr val="002060"/>
                </a:solidFill>
              </a:rPr>
              <a:t> +7 (499) 795-15-01.</a:t>
            </a:r>
          </a:p>
          <a:p>
            <a:r>
              <a:rPr lang="ru-RU" sz="3294" b="1" dirty="0">
                <a:solidFill>
                  <a:srgbClr val="002060"/>
                </a:solidFill>
              </a:rPr>
              <a:t>Факс:</a:t>
            </a:r>
            <a:r>
              <a:rPr lang="ru-RU" sz="3294" dirty="0">
                <a:solidFill>
                  <a:srgbClr val="002060"/>
                </a:solidFill>
              </a:rPr>
              <a:t> +7 (499) 795-15-07.</a:t>
            </a:r>
          </a:p>
          <a:p>
            <a:r>
              <a:rPr lang="ru-RU" sz="3294" i="1" dirty="0">
                <a:solidFill>
                  <a:srgbClr val="002060"/>
                </a:solidFill>
              </a:rPr>
              <a:t>Сектор дистанционного консультирования «Детский телефон доверия»:</a:t>
            </a:r>
            <a:endParaRPr lang="ru-RU" sz="3294" dirty="0">
              <a:solidFill>
                <a:srgbClr val="002060"/>
              </a:solidFill>
            </a:endParaRPr>
          </a:p>
          <a:p>
            <a:r>
              <a:rPr lang="ru-RU" sz="3294" b="1" dirty="0">
                <a:solidFill>
                  <a:srgbClr val="002060"/>
                </a:solidFill>
              </a:rPr>
              <a:t>Телефон:</a:t>
            </a:r>
            <a:r>
              <a:rPr lang="ru-RU" sz="3294" dirty="0">
                <a:solidFill>
                  <a:srgbClr val="002060"/>
                </a:solidFill>
              </a:rPr>
              <a:t> +7 (499) 795-15-03.</a:t>
            </a:r>
          </a:p>
          <a:p>
            <a:r>
              <a:rPr lang="ru-RU" sz="3294" b="1" dirty="0">
                <a:solidFill>
                  <a:srgbClr val="002060"/>
                </a:solidFill>
              </a:rPr>
              <a:t>Факс:</a:t>
            </a:r>
            <a:r>
              <a:rPr lang="ru-RU" sz="3294" dirty="0">
                <a:solidFill>
                  <a:srgbClr val="002060"/>
                </a:solidFill>
              </a:rPr>
              <a:t> +7 (499) 795-15-07.</a:t>
            </a:r>
          </a:p>
          <a:p>
            <a:r>
              <a:rPr lang="ru-RU" sz="3294" b="1" dirty="0">
                <a:solidFill>
                  <a:srgbClr val="002060"/>
                </a:solidFill>
              </a:rPr>
              <a:t>E-</a:t>
            </a:r>
            <a:r>
              <a:rPr lang="ru-RU" sz="3294" b="1" dirty="0" err="1">
                <a:solidFill>
                  <a:srgbClr val="002060"/>
                </a:solidFill>
              </a:rPr>
              <a:t>mail</a:t>
            </a:r>
            <a:r>
              <a:rPr lang="ru-RU" sz="3294" b="1" dirty="0">
                <a:solidFill>
                  <a:srgbClr val="002060"/>
                </a:solidFill>
              </a:rPr>
              <a:t>:</a:t>
            </a:r>
            <a:r>
              <a:rPr lang="ru-RU" sz="3294" dirty="0">
                <a:solidFill>
                  <a:srgbClr val="002060"/>
                </a:solidFill>
              </a:rPr>
              <a:t> </a:t>
            </a:r>
            <a:r>
              <a:rPr lang="ru-RU" sz="3294" dirty="0">
                <a:solidFill>
                  <a:srgbClr val="002060"/>
                </a:solidFill>
                <a:hlinkClick r:id="rId4"/>
              </a:rPr>
              <a:t>dtd@mgppu.ru</a:t>
            </a:r>
            <a:r>
              <a:rPr lang="ru-RU" sz="3294" dirty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>
                <a:solidFill>
                  <a:srgbClr val="002060"/>
                </a:solidFill>
              </a:rPr>
              <a:t>Детский телефон доверия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Телефоны:</a:t>
            </a:r>
            <a:r>
              <a:rPr lang="ru-RU" dirty="0">
                <a:solidFill>
                  <a:srgbClr val="002060"/>
                </a:solidFill>
              </a:rPr>
              <a:t> 8-800-2000-122, +7 (495) </a:t>
            </a:r>
            <a:r>
              <a:rPr lang="ru-RU" dirty="0" smtClean="0">
                <a:solidFill>
                  <a:srgbClr val="002060"/>
                </a:solidFill>
              </a:rPr>
              <a:t>624-60-0</a:t>
            </a:r>
            <a:endParaRPr lang="ru-RU" sz="2795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r>
              <a:rPr lang="ru-RU" sz="4392" dirty="0">
                <a:solidFill>
                  <a:srgbClr val="002060"/>
                </a:solidFill>
              </a:rPr>
              <a:t>Оказание экстренной психологической помощи субъектам образовательной среды, психологическое консультирование детей, родителей, работников сферы образования в кризисных ситуациях.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5476" y="3213371"/>
            <a:ext cx="7595124" cy="3773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ru-RU" sz="2396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396" b="1" dirty="0">
                <a:solidFill>
                  <a:srgbClr val="002060"/>
                </a:solidFill>
              </a:rPr>
              <a:t>«Научно-практический центр психического здоровья детей и подростков им. Г.Е. Сухаревой Департамента здравоохранения города Москвы»</a:t>
            </a:r>
            <a:r>
              <a:rPr lang="ru-RU" sz="2396" dirty="0">
                <a:solidFill>
                  <a:srgbClr val="002060"/>
                </a:solidFill>
              </a:rPr>
              <a:t> (до 16 лет).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396" dirty="0">
                <a:solidFill>
                  <a:srgbClr val="002060"/>
                </a:solidFill>
              </a:rPr>
              <a:t> г. Москва, 5-й Донской проезд, д. 21А. </a:t>
            </a:r>
          </a:p>
          <a:p>
            <a:pPr>
              <a:defRPr/>
            </a:pPr>
            <a:endParaRPr lang="ru-RU" sz="1996" dirty="0"/>
          </a:p>
        </p:txBody>
      </p:sp>
      <p:sp>
        <p:nvSpPr>
          <p:cNvPr id="55300" name="Объект 4"/>
          <p:cNvSpPr>
            <a:spLocks noGrp="1"/>
          </p:cNvSpPr>
          <p:nvPr>
            <p:ph sz="half" idx="2"/>
          </p:nvPr>
        </p:nvSpPr>
        <p:spPr>
          <a:xfrm>
            <a:off x="2419173" y="1183614"/>
            <a:ext cx="9559606" cy="10953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sz="2396" b="1" dirty="0">
                <a:solidFill>
                  <a:srgbClr val="002060"/>
                </a:solidFill>
              </a:rPr>
              <a:t>Городское консультативно-психиатрическое диспансерное отделение ГБОУ здравоохранения города Москвы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altLang="ru-RU" sz="2396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530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6" y="1119438"/>
            <a:ext cx="1985511" cy="19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076" y="239327"/>
            <a:ext cx="9037824" cy="70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9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учреждения</a:t>
            </a:r>
            <a:endParaRPr lang="ru-RU" sz="1797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32960"/>
              </p:ext>
            </p:extLst>
          </p:nvPr>
        </p:nvGraphicFramePr>
        <p:xfrm>
          <a:off x="207282" y="3790803"/>
          <a:ext cx="4240728" cy="2619711"/>
        </p:xfrm>
        <a:graphic>
          <a:graphicData uri="http://schemas.openxmlformats.org/drawingml/2006/table">
            <a:tbl>
              <a:tblPr/>
              <a:tblGrid>
                <a:gridCol w="2120364"/>
                <a:gridCol w="2120364"/>
              </a:tblGrid>
              <a:tr h="27840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СПРАВОЧНАЯ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тел. 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8(495)952-66-18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949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Телефон доверия (круглосуточно)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             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8(495)960-34-62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1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Регистратура ГКПДО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тел. 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8(495)954-37-54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8(495)633-97-20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1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Отдел госпитализации (с 13.00 до 17.30 часов)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тел. 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8(495)958-37-07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409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Приемное отделение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тел. 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8(495)952-49-20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91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Амбулаторная судебно-психиатрическая экспертиза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тел. 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8(495)954-51-11</a:t>
                      </a:r>
                    </a:p>
                  </a:txBody>
                  <a:tcPr marL="91273" marR="91273" marT="45637" marB="456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4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5" t="12140" r="1030" b="3711"/>
          <a:stretch/>
        </p:blipFill>
        <p:spPr>
          <a:xfrm>
            <a:off x="4968" y="901142"/>
            <a:ext cx="9709121" cy="5950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0169"/>
            <a:ext cx="12147591" cy="70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9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Дети России Онлайн 8 800 25 000 15</a:t>
            </a:r>
          </a:p>
        </p:txBody>
      </p:sp>
    </p:spTree>
    <p:extLst>
      <p:ext uri="{BB962C8B-B14F-4D97-AF65-F5344CB8AC3E}">
        <p14:creationId xmlns:p14="http://schemas.microsoft.com/office/powerpoint/2010/main" val="132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80231" y="908720"/>
            <a:ext cx="11809312" cy="453650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dirty="0">
                <a:solidFill>
                  <a:srgbClr val="000066"/>
                </a:solidFill>
                <a:hlinkClick r:id="rId2"/>
              </a:rPr>
              <a:t>http://roditel.educom.ru</a:t>
            </a:r>
            <a:r>
              <a:rPr lang="en-US" sz="9600" dirty="0" smtClean="0">
                <a:solidFill>
                  <a:srgbClr val="000066"/>
                </a:solidFill>
                <a:hlinkClick r:id="rId2"/>
              </a:rPr>
              <a:t>/</a:t>
            </a:r>
            <a:endParaRPr lang="ru-RU" sz="9600" dirty="0" smtClean="0">
              <a:solidFill>
                <a:srgbClr val="000066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myasnikovala@mos.ru </a:t>
            </a:r>
            <a:endParaRPr lang="ru-RU" sz="9600" dirty="0" smtClean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</a:rPr>
              <a:t>mjasnikowana@yandex.ru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</a:t>
            </a:r>
            <a:r>
              <a:rPr lang="ru-RU" sz="9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0066"/>
                </a:solidFill>
              </a:rPr>
              <a:t>+7 (926) </a:t>
            </a:r>
            <a:r>
              <a:rPr lang="ru-RU" sz="9600" b="1" dirty="0" smtClean="0">
                <a:solidFill>
                  <a:srgbClr val="000066"/>
                </a:solidFill>
              </a:rPr>
              <a:t>595-42-32</a:t>
            </a:r>
            <a:endParaRPr lang="ru-RU" sz="9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обращения: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(963) 670 – 34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ru-RU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(966) 198 – 95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nebudzavisim@mail.ru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Собака друг или враг?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19" y="2382999"/>
            <a:ext cx="7416824" cy="276064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ам </a:t>
            </a:r>
            <a:r>
              <a:rPr lang="ru-RU" dirty="0">
                <a:solidFill>
                  <a:srgbClr val="002060"/>
                </a:solidFill>
              </a:rPr>
              <a:t>достаточно часто приходится вступать в контакт </a:t>
            </a:r>
            <a:r>
              <a:rPr lang="ru-RU" dirty="0" smtClean="0">
                <a:solidFill>
                  <a:srgbClr val="002060"/>
                </a:solidFill>
              </a:rPr>
              <a:t>с собаками.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Собаки </a:t>
            </a:r>
            <a:r>
              <a:rPr lang="ru-RU" dirty="0">
                <a:solidFill>
                  <a:srgbClr val="002060"/>
                </a:solidFill>
              </a:rPr>
              <a:t>на протяжении многих веков являются спутниками и помощниками человека.</a:t>
            </a:r>
          </a:p>
        </p:txBody>
      </p:sp>
      <p:pic>
        <p:nvPicPr>
          <p:cNvPr id="2052" name="Picture 4" descr="https://mblshkoblud.ru/uploads/posts/2017-04/1492174846179bf7ce56e1de96509dba29aa9dc656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1128628"/>
            <a:ext cx="3675398" cy="526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Собака друг или враг?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052736"/>
            <a:ext cx="11521279" cy="3168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Представьте, что вы совершаете пробежку по парку или катаетесь на велосипеде по своему району, и вдруг к вам подскакивает незнакомая собака, начинает рычать и демонстративно наступать.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делать в таком случае?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таких ситуациях можно повести себя правильно и </a:t>
            </a:r>
            <a:r>
              <a:rPr lang="ru-RU" dirty="0" smtClean="0">
                <a:solidFill>
                  <a:srgbClr val="002060"/>
                </a:solidFill>
              </a:rPr>
              <a:t>неправильно.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shutterstock_53536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1" y="3929378"/>
            <a:ext cx="6984776" cy="271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Статистика нападения собак на человека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02" y="999864"/>
            <a:ext cx="10952798" cy="21888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Согласно статистике, каждый год около 3,7 миллионов человек подвергаются нападениям собак.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могут быть как бродячие собаки, которых в последние годы становится все больше, так и домашние любимцы</a:t>
            </a:r>
            <a:r>
              <a:rPr lang="ru-RU" dirty="0"/>
              <a:t>.</a:t>
            </a:r>
          </a:p>
        </p:txBody>
      </p:sp>
      <p:pic>
        <p:nvPicPr>
          <p:cNvPr id="4100" name="Picture 4" descr="http://editor.tkgorod.ru/uploads/news/14236/big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59" y="3212976"/>
            <a:ext cx="5281092" cy="3516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поведения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58" y="1268760"/>
            <a:ext cx="10952798" cy="17567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Чтобы не пострадать от укусов собаки, сохраняйте спокойствие и предпримите </a:t>
            </a:r>
            <a:r>
              <a:rPr lang="ru-RU" dirty="0" smtClean="0">
                <a:solidFill>
                  <a:srgbClr val="002060"/>
                </a:solidFill>
              </a:rPr>
              <a:t>меры безопасности.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otliv.com.ua/images/ysl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5" y="2564904"/>
            <a:ext cx="3152124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85" y="576330"/>
            <a:ext cx="1152128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Не паникуйте.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Собаки </a:t>
            </a:r>
            <a:r>
              <a:rPr lang="ru-RU" dirty="0">
                <a:solidFill>
                  <a:srgbClr val="002060"/>
                </a:solidFill>
              </a:rPr>
              <a:t>и некоторые другие животные </a:t>
            </a:r>
            <a:r>
              <a:rPr lang="ru-RU" dirty="0" smtClean="0">
                <a:solidFill>
                  <a:srgbClr val="002060"/>
                </a:solidFill>
              </a:rPr>
              <a:t>чувствуют </a:t>
            </a:r>
            <a:r>
              <a:rPr lang="ru-RU" dirty="0">
                <a:solidFill>
                  <a:srgbClr val="002060"/>
                </a:solidFill>
              </a:rPr>
              <a:t>чужой страх.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испугаетесь, побежите или закричите, собака или нападет </a:t>
            </a: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dirty="0">
                <a:solidFill>
                  <a:srgbClr val="002060"/>
                </a:solidFill>
              </a:rPr>
              <a:t>решит, что вы ей </a:t>
            </a:r>
            <a:r>
              <a:rPr lang="ru-RU" dirty="0" smtClean="0">
                <a:solidFill>
                  <a:srgbClr val="002060"/>
                </a:solidFill>
              </a:rPr>
              <a:t>угрожаете.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chool3-megion.ru/Bezopasnost/sobak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5" y="3429000"/>
            <a:ext cx="4757972" cy="32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24647" y="3645024"/>
            <a:ext cx="4469940" cy="2592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205" y="1113348"/>
            <a:ext cx="8179570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b="1" dirty="0">
                <a:solidFill>
                  <a:srgbClr val="002060"/>
                </a:solidFill>
              </a:rPr>
              <a:t>Замрите и не </a:t>
            </a:r>
            <a:r>
              <a:rPr lang="ru-RU" sz="3500" b="1" dirty="0" smtClean="0">
                <a:solidFill>
                  <a:srgbClr val="002060"/>
                </a:solidFill>
              </a:rPr>
              <a:t>двигайтесь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приблизится к вам, застыньте на одном месте, вытянув руки вдоль тела, как дерево, и </a:t>
            </a:r>
            <a:r>
              <a:rPr lang="ru-RU" dirty="0" smtClean="0">
                <a:solidFill>
                  <a:srgbClr val="002060"/>
                </a:solidFill>
              </a:rPr>
              <a:t>опустите глаза.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смотрите в глаза собаке - это может спровоцировать нападение.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Стойте сбоку от собаки и держите ее в своем поле зрения. Это даст собаке понять, что вы не опасны.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подставляйте руки и ноги под удар - держите их прижатыми к телу. Собака может близко подойти к вам и даже понюхать, но не укусит.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s://www.wikihow.com/images_en/thumb/1/1e/Handle-a-Dog-Attack-Step-2-Version-3.jpg/v4-900px-Handle-a-Dog-Attack-Step-2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2476071"/>
            <a:ext cx="3511248" cy="263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arts.in.ua/i/14058/f_pobeg-ot-sobaki_yakovchuk_marina_1433095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3" y="3626909"/>
            <a:ext cx="3672408" cy="32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93" y="1052736"/>
            <a:ext cx="11377264" cy="3733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пытайтесь </a:t>
            </a:r>
            <a:r>
              <a:rPr lang="ru-RU" b="1" dirty="0" smtClean="0">
                <a:solidFill>
                  <a:srgbClr val="002060"/>
                </a:solidFill>
              </a:rPr>
              <a:t>убежать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Бег </a:t>
            </a:r>
            <a:r>
              <a:rPr lang="ru-RU" dirty="0">
                <a:solidFill>
                  <a:srgbClr val="002060"/>
                </a:solidFill>
              </a:rPr>
              <a:t>может пробудить в собаке естественную потребность преследовать добычу.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Кроме </a:t>
            </a:r>
            <a:r>
              <a:rPr lang="ru-RU" dirty="0">
                <a:solidFill>
                  <a:srgbClr val="002060"/>
                </a:solidFill>
              </a:rPr>
              <a:t>того, вы все равно не сможете убежать от собаки, и даже если вы будете ехать на велосипеде, многие собаки смогут догнать вас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420591" y="4161861"/>
            <a:ext cx="4536504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821</Words>
  <Application>Microsoft Office PowerPoint</Application>
  <PresentationFormat>Произвольный</PresentationFormat>
  <Paragraphs>144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Собака друг или враг?</vt:lpstr>
      <vt:lpstr>Собака друг или враг?</vt:lpstr>
      <vt:lpstr>Статистика нападения собак на человека</vt:lpstr>
      <vt:lpstr>Правила поведения 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Самозащита</vt:lpstr>
      <vt:lpstr>Самозащита</vt:lpstr>
      <vt:lpstr>Самозащита</vt:lpstr>
      <vt:lpstr>Самозащита</vt:lpstr>
      <vt:lpstr>Последствия стычки с собакой</vt:lpstr>
      <vt:lpstr>Обратите внимание на предупреждающие знаки</vt:lpstr>
      <vt:lpstr>Внимание!</vt:lpstr>
      <vt:lpstr>Внимание!</vt:lpstr>
      <vt:lpstr>НИИ скорой помощи им. Н.В. Склифосовского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Джульета Джульета</cp:lastModifiedBy>
  <cp:revision>81</cp:revision>
  <dcterms:created xsi:type="dcterms:W3CDTF">2017-06-20T12:12:29Z</dcterms:created>
  <dcterms:modified xsi:type="dcterms:W3CDTF">2018-04-20T12:57:43Z</dcterms:modified>
</cp:coreProperties>
</file>