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3" r:id="rId3"/>
    <p:sldId id="268" r:id="rId4"/>
    <p:sldId id="265" r:id="rId5"/>
    <p:sldId id="266" r:id="rId6"/>
    <p:sldId id="267" r:id="rId7"/>
    <p:sldId id="269" r:id="rId8"/>
    <p:sldId id="270" r:id="rId9"/>
    <p:sldId id="293" r:id="rId10"/>
    <p:sldId id="271" r:id="rId11"/>
    <p:sldId id="291" r:id="rId12"/>
    <p:sldId id="272" r:id="rId13"/>
    <p:sldId id="294" r:id="rId14"/>
    <p:sldId id="306" r:id="rId15"/>
    <p:sldId id="274" r:id="rId16"/>
    <p:sldId id="258" r:id="rId17"/>
    <p:sldId id="307" r:id="rId18"/>
    <p:sldId id="257" r:id="rId19"/>
    <p:sldId id="295" r:id="rId20"/>
    <p:sldId id="259" r:id="rId21"/>
    <p:sldId id="296" r:id="rId22"/>
    <p:sldId id="298" r:id="rId23"/>
    <p:sldId id="297" r:id="rId24"/>
    <p:sldId id="299" r:id="rId25"/>
    <p:sldId id="260" r:id="rId26"/>
    <p:sldId id="275" r:id="rId27"/>
    <p:sldId id="300" r:id="rId28"/>
    <p:sldId id="304" r:id="rId29"/>
    <p:sldId id="276" r:id="rId30"/>
    <p:sldId id="301" r:id="rId31"/>
    <p:sldId id="278" r:id="rId32"/>
    <p:sldId id="302" r:id="rId33"/>
    <p:sldId id="282" r:id="rId34"/>
    <p:sldId id="286" r:id="rId35"/>
    <p:sldId id="289" r:id="rId36"/>
    <p:sldId id="305" r:id="rId37"/>
    <p:sldId id="309"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77" autoAdjust="0"/>
    <p:restoredTop sz="94660"/>
  </p:normalViewPr>
  <p:slideViewPr>
    <p:cSldViewPr>
      <p:cViewPr varScale="1">
        <p:scale>
          <a:sx n="65" d="100"/>
          <a:sy n="65" d="100"/>
        </p:scale>
        <p:origin x="-53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AFA47-E0F1-4FD6-B13D-16478ABCD7F1}" type="datetimeFigureOut">
              <a:rPr lang="ru-RU" smtClean="0"/>
              <a:pPr/>
              <a:t>27.10.2017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559D8-C21A-47DC-BFFB-B6677283E0AA}" type="slidenum">
              <a:rPr lang="ru-RU" smtClean="0"/>
              <a:pPr/>
              <a:t>‹#›</a:t>
            </a:fld>
            <a:endParaRPr lang="ru-RU"/>
          </a:p>
        </p:txBody>
      </p:sp>
    </p:spTree>
    <p:extLst>
      <p:ext uri="{BB962C8B-B14F-4D97-AF65-F5344CB8AC3E}">
        <p14:creationId xmlns:p14="http://schemas.microsoft.com/office/powerpoint/2010/main" xmlns="" val="227380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1559D8-C21A-47DC-BFFB-B6677283E0AA}"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1559D8-C21A-47DC-BFFB-B6677283E0AA}"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1559D8-C21A-47DC-BFFB-B6677283E0AA}"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1559D8-C21A-47DC-BFFB-B6677283E0AA}"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1559D8-C21A-47DC-BFFB-B6677283E0AA}"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1559D8-C21A-47DC-BFFB-B6677283E0AA}"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1559D8-C21A-47DC-BFFB-B6677283E0AA}" type="slidenum">
              <a:rPr lang="ru-RU" smtClean="0"/>
              <a:pPr/>
              <a:t>15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1559D8-C21A-47DC-BFFB-B6677283E0AA}"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9B167E-6812-4652-A250-5743DA096EE5}" type="datetimeFigureOut">
              <a:rPr lang="ru-RU" smtClean="0"/>
              <a:pPr/>
              <a:t>27.10.2017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F37BFF-A213-45C9-9FA8-58669B778BBB}" type="slidenum">
              <a:rPr lang="ru-RU" smtClean="0"/>
              <a:pPr/>
              <a:t>‹#›</a:t>
            </a:fld>
            <a:endParaRPr lang="ru-RU"/>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167E-6812-4652-A250-5743DA096EE5}" type="datetimeFigureOut">
              <a:rPr lang="ru-RU" smtClean="0"/>
              <a:pPr/>
              <a:t>27.10.2017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37BFF-A213-45C9-9FA8-58669B778BB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3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1500174"/>
            <a:ext cx="4000496" cy="1470025"/>
          </a:xfrm>
        </p:spPr>
        <p:txBody>
          <a:bodyPr>
            <a:noAutofit/>
          </a:bodyPr>
          <a:lstStyle/>
          <a:p>
            <a:r>
              <a:rPr lang="ru-RU" b="1" i="1" dirty="0" smtClean="0">
                <a:solidFill>
                  <a:schemeClr val="tx2">
                    <a:lumMod val="50000"/>
                  </a:schemeClr>
                </a:solidFill>
                <a:latin typeface="Georgia" pitchFamily="18" charset="0"/>
              </a:rPr>
              <a:t>Николай Васильевич Гоголь</a:t>
            </a:r>
            <a:br>
              <a:rPr lang="ru-RU" b="1" i="1" dirty="0" smtClean="0">
                <a:solidFill>
                  <a:schemeClr val="tx2">
                    <a:lumMod val="50000"/>
                  </a:schemeClr>
                </a:solidFill>
                <a:latin typeface="Georgia" pitchFamily="18" charset="0"/>
              </a:rPr>
            </a:br>
            <a:r>
              <a:rPr lang="ru-RU" sz="2800" b="1" i="1" dirty="0" smtClean="0">
                <a:solidFill>
                  <a:schemeClr val="tx2">
                    <a:lumMod val="50000"/>
                  </a:schemeClr>
                </a:solidFill>
                <a:latin typeface="Georgia" pitchFamily="18" charset="0"/>
              </a:rPr>
              <a:t>1809 - 1852</a:t>
            </a:r>
            <a:endParaRPr lang="ru-RU" b="1" i="1" dirty="0">
              <a:solidFill>
                <a:schemeClr val="tx2">
                  <a:lumMod val="50000"/>
                </a:schemeClr>
              </a:solidFill>
              <a:latin typeface="Georgia" pitchFamily="18" charset="0"/>
            </a:endParaRPr>
          </a:p>
        </p:txBody>
      </p:sp>
      <p:pic>
        <p:nvPicPr>
          <p:cNvPr id="2050" name="Picture 2" descr="http://www.ilovepetersburg.ru/sites/default/files/mistika_spb/gogol_spb.jpg"/>
          <p:cNvPicPr>
            <a:picLocks noChangeAspect="1" noChangeArrowheads="1"/>
          </p:cNvPicPr>
          <p:nvPr/>
        </p:nvPicPr>
        <p:blipFill>
          <a:blip r:embed="rId3"/>
          <a:srcRect/>
          <a:stretch>
            <a:fillRect/>
          </a:stretch>
        </p:blipFill>
        <p:spPr bwMode="auto">
          <a:xfrm>
            <a:off x="4000497" y="-1"/>
            <a:ext cx="5143504" cy="6858005"/>
          </a:xfrm>
          <a:prstGeom prst="rect">
            <a:avLst/>
          </a:prstGeom>
          <a:noFill/>
        </p:spPr>
      </p:pic>
      <p:sp>
        <p:nvSpPr>
          <p:cNvPr id="4" name="Прямоугольник 3"/>
          <p:cNvSpPr/>
          <p:nvPr/>
        </p:nvSpPr>
        <p:spPr>
          <a:xfrm>
            <a:off x="0" y="4286256"/>
            <a:ext cx="4000496" cy="2308324"/>
          </a:xfrm>
          <a:prstGeom prst="rect">
            <a:avLst/>
          </a:prstGeom>
        </p:spPr>
        <p:txBody>
          <a:bodyPr wrap="square">
            <a:spAutoFit/>
          </a:bodyPr>
          <a:lstStyle/>
          <a:p>
            <a:pPr lvl="0" fontAlgn="base">
              <a:spcBef>
                <a:spcPct val="0"/>
              </a:spcBef>
              <a:spcAft>
                <a:spcPct val="0"/>
              </a:spcAft>
            </a:pPr>
            <a:r>
              <a:rPr lang="ru-RU" sz="2400" b="1" i="1" dirty="0" smtClean="0">
                <a:solidFill>
                  <a:schemeClr val="tx2">
                    <a:lumMod val="50000"/>
                  </a:schemeClr>
                </a:solidFill>
                <a:latin typeface="Georgia" pitchFamily="18" charset="0"/>
                <a:cs typeface="Arial" charset="0"/>
              </a:rPr>
              <a:t>русский прозаик, драматург, поэт, критик, публицист, </a:t>
            </a:r>
          </a:p>
          <a:p>
            <a:pPr lvl="0" fontAlgn="base">
              <a:spcBef>
                <a:spcPct val="0"/>
              </a:spcBef>
              <a:spcAft>
                <a:spcPct val="0"/>
              </a:spcAft>
            </a:pPr>
            <a:r>
              <a:rPr lang="ru-RU" sz="2400" b="1" i="1" dirty="0" smtClean="0">
                <a:solidFill>
                  <a:schemeClr val="tx2">
                    <a:lumMod val="50000"/>
                  </a:schemeClr>
                </a:solidFill>
                <a:latin typeface="Georgia" pitchFamily="18" charset="0"/>
                <a:cs typeface="Arial" charset="0"/>
              </a:rPr>
              <a:t>широко признанный одним из классиков русской литературы.</a:t>
            </a:r>
          </a:p>
        </p:txBody>
      </p:sp>
      <p:pic>
        <p:nvPicPr>
          <p:cNvPr id="7170" name="Picture 2" descr="File:Nikolai Gogol Signature.svg"/>
          <p:cNvPicPr>
            <a:picLocks noChangeAspect="1" noChangeArrowheads="1"/>
          </p:cNvPicPr>
          <p:nvPr/>
        </p:nvPicPr>
        <p:blipFill>
          <a:blip r:embed="rId4"/>
          <a:srcRect/>
          <a:stretch>
            <a:fillRect/>
          </a:stretch>
        </p:blipFill>
        <p:spPr bwMode="auto">
          <a:xfrm>
            <a:off x="6045561" y="5353044"/>
            <a:ext cx="3098439" cy="150495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iterate type="lt">
                                    <p:tmPct val="0"/>
                                  </p:iterate>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4" presetClass="emph" presetSubtype="0" fill="hold"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4">
                                            <p:txEl>
                                              <p:pRg st="1" end="1"/>
                                            </p:txEl>
                                          </p:spTgt>
                                        </p:tgtEl>
                                        <p:attrNameLst>
                                          <p:attrName>ppt_x</p:attrName>
                                          <p:attrName>ppt_y</p:attrName>
                                        </p:attrNameLst>
                                      </p:cBhvr>
                                    </p:animMotion>
                                    <p:animRot by="1500000">
                                      <p:cBhvr>
                                        <p:cTn id="33" dur="125" fill="hold">
                                          <p:stCondLst>
                                            <p:cond delay="0"/>
                                          </p:stCondLst>
                                        </p:cTn>
                                        <p:tgtEl>
                                          <p:spTgt spid="4">
                                            <p:txEl>
                                              <p:pRg st="1" end="1"/>
                                            </p:txEl>
                                          </p:spTgt>
                                        </p:tgtEl>
                                        <p:attrNameLst>
                                          <p:attrName>r</p:attrName>
                                        </p:attrNameLst>
                                      </p:cBhvr>
                                    </p:animRot>
                                    <p:animRot by="-1500000">
                                      <p:cBhvr>
                                        <p:cTn id="34" dur="125" fill="hold">
                                          <p:stCondLst>
                                            <p:cond delay="125"/>
                                          </p:stCondLst>
                                        </p:cTn>
                                        <p:tgtEl>
                                          <p:spTgt spid="4">
                                            <p:txEl>
                                              <p:pRg st="1" end="1"/>
                                            </p:txEl>
                                          </p:spTgt>
                                        </p:tgtEl>
                                        <p:attrNameLst>
                                          <p:attrName>r</p:attrName>
                                        </p:attrNameLst>
                                      </p:cBhvr>
                                    </p:animRot>
                                    <p:animRot by="-1500000">
                                      <p:cBhvr>
                                        <p:cTn id="35" dur="125" fill="hold">
                                          <p:stCondLst>
                                            <p:cond delay="250"/>
                                          </p:stCondLst>
                                        </p:cTn>
                                        <p:tgtEl>
                                          <p:spTgt spid="4">
                                            <p:txEl>
                                              <p:pRg st="1" end="1"/>
                                            </p:txEl>
                                          </p:spTgt>
                                        </p:tgtEl>
                                        <p:attrNameLst>
                                          <p:attrName>r</p:attrName>
                                        </p:attrNameLst>
                                      </p:cBhvr>
                                    </p:animRot>
                                    <p:animRot by="1500000">
                                      <p:cBhvr>
                                        <p:cTn id="36" dur="125" fill="hold">
                                          <p:stCondLst>
                                            <p:cond delay="375"/>
                                          </p:stCondLst>
                                        </p:cTn>
                                        <p:tgtEl>
                                          <p:spTgt spid="4">
                                            <p:txEl>
                                              <p:pRg st="1" end="1"/>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7170"/>
                                        </p:tgtEl>
                                        <p:attrNameLst>
                                          <p:attrName>style.visibility</p:attrName>
                                        </p:attrNameLst>
                                      </p:cBhvr>
                                      <p:to>
                                        <p:strVal val="visible"/>
                                      </p:to>
                                    </p:set>
                                    <p:anim calcmode="lin" valueType="num">
                                      <p:cBhvr>
                                        <p:cTn id="41" dur="500" fill="hold"/>
                                        <p:tgtEl>
                                          <p:spTgt spid="7170"/>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7170"/>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7170"/>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7170"/>
                                        </p:tgtEl>
                                      </p:cBhvr>
                                    </p:animEffect>
                                    <p:animScale>
                                      <p:cBhvr>
                                        <p:cTn id="49" dur="250" autoRev="1" fill="hold"/>
                                        <p:tgtEl>
                                          <p:spTgt spid="71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48200" y="333375"/>
            <a:ext cx="4495800" cy="611981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400" b="1" i="1" u="none" strike="noStrike" kern="1200" cap="none" spc="0" normalizeH="0" baseline="0" noProof="0" dirty="0" smtClean="0">
                <a:ln>
                  <a:noFill/>
                </a:ln>
                <a:solidFill>
                  <a:schemeClr val="tx1"/>
                </a:solidFill>
                <a:effectLst/>
                <a:uLnTx/>
                <a:uFillTx/>
                <a:latin typeface="Georgia" pitchFamily="18" charset="0"/>
              </a:rPr>
              <a:t> </a:t>
            </a:r>
            <a:r>
              <a:rPr kumimoji="0" lang="en-US" sz="2400" b="1" i="1" u="none" strike="noStrike" kern="1200" cap="none" spc="0" normalizeH="0" baseline="0" noProof="0" dirty="0" smtClean="0">
                <a:ln>
                  <a:noFill/>
                </a:ln>
                <a:solidFill>
                  <a:schemeClr val="tx1"/>
                </a:solidFill>
                <a:effectLst/>
                <a:uLnTx/>
                <a:uFillTx/>
                <a:latin typeface="Georgia" pitchFamily="18" charset="0"/>
              </a:rPr>
              <a:t> </a:t>
            </a:r>
            <a:endParaRPr kumimoji="0" lang="ru-RU" sz="2400" b="1" i="1" u="none" strike="noStrike" kern="1200" cap="none" spc="0" normalizeH="0" baseline="0" noProof="0" dirty="0">
              <a:ln>
                <a:noFill/>
              </a:ln>
              <a:solidFill>
                <a:schemeClr val="tx1"/>
              </a:solidFill>
              <a:effectLst/>
              <a:uLnTx/>
              <a:uFillTx/>
              <a:latin typeface="Georgia" pitchFamily="18" charset="0"/>
            </a:endParaRPr>
          </a:p>
        </p:txBody>
      </p:sp>
      <p:pic>
        <p:nvPicPr>
          <p:cNvPr id="27652" name="Picture 4" descr="&amp;Fcy;&amp;acy;&amp;jcy;&amp;lcy;:&amp;Pcy;&amp;iecy;&amp;rcy;&amp;iecy;&amp;pcy;&amp;rcy;&amp;acy;&amp;vcy;&amp;acy;-&amp;Gcy;&amp;ocy;&amp;gcy;&amp;ocy;&amp;lcy;&amp;yacy;-&amp;chcy;&amp;iecy;&amp;rcy;&amp;iecy;&amp;zcy;-&amp;Dcy;&amp;ncy;&amp;iecy;&amp;pcy;&amp;rcy;.jpg"/>
          <p:cNvPicPr>
            <a:picLocks noChangeAspect="1" noChangeArrowheads="1"/>
          </p:cNvPicPr>
          <p:nvPr/>
        </p:nvPicPr>
        <p:blipFill>
          <a:blip r:embed="rId2"/>
          <a:srcRect/>
          <a:stretch>
            <a:fillRect/>
          </a:stretch>
        </p:blipFill>
        <p:spPr bwMode="auto">
          <a:xfrm>
            <a:off x="1524000" y="1571625"/>
            <a:ext cx="7620000" cy="5286375"/>
          </a:xfrm>
          <a:prstGeom prst="rect">
            <a:avLst/>
          </a:prstGeom>
          <a:noFill/>
        </p:spPr>
      </p:pic>
      <p:sp>
        <p:nvSpPr>
          <p:cNvPr id="9" name="Прямоугольник 8"/>
          <p:cNvSpPr/>
          <p:nvPr/>
        </p:nvSpPr>
        <p:spPr>
          <a:xfrm>
            <a:off x="0" y="2643182"/>
            <a:ext cx="4572000" cy="830997"/>
          </a:xfrm>
          <a:prstGeom prst="rect">
            <a:avLst/>
          </a:prstGeom>
        </p:spPr>
        <p:txBody>
          <a:bodyPr>
            <a:spAutoFit/>
          </a:bodyPr>
          <a:lstStyle/>
          <a:p>
            <a:r>
              <a:rPr lang="ru-RU" sz="2400" b="1" i="1" dirty="0" smtClean="0">
                <a:solidFill>
                  <a:schemeClr val="tx2">
                    <a:lumMod val="50000"/>
                  </a:schemeClr>
                </a:solidFill>
                <a:latin typeface="Georgia" pitchFamily="18" charset="0"/>
              </a:rPr>
              <a:t>Переправа Н.В.Гоголя через Днепр</a:t>
            </a:r>
            <a:endParaRPr lang="ru-RU" sz="2400" b="1" i="1" dirty="0">
              <a:solidFill>
                <a:schemeClr val="tx2">
                  <a:lumMod val="50000"/>
                </a:schemeClr>
              </a:solidFill>
              <a:latin typeface="Georgia" pitchFamily="18" charset="0"/>
            </a:endParaRPr>
          </a:p>
        </p:txBody>
      </p:sp>
      <p:sp>
        <p:nvSpPr>
          <p:cNvPr id="10" name="Прямоугольник 9"/>
          <p:cNvSpPr/>
          <p:nvPr/>
        </p:nvSpPr>
        <p:spPr>
          <a:xfrm>
            <a:off x="0" y="0"/>
            <a:ext cx="9144000" cy="2566857"/>
          </a:xfrm>
          <a:prstGeom prst="rect">
            <a:avLst/>
          </a:prstGeom>
        </p:spPr>
        <p:txBody>
          <a:bodyPr wrap="square">
            <a:spAutoFit/>
          </a:bodyPr>
          <a:lstStyle/>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Окончив гимназию в 1828 году, </a:t>
            </a:r>
          </a:p>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Гоголь едет в Петербург.</a:t>
            </a:r>
            <a:endParaRPr lang="en-US" sz="2400" b="1" i="1" dirty="0" smtClean="0">
              <a:solidFill>
                <a:schemeClr val="tx2">
                  <a:lumMod val="50000"/>
                </a:schemeClr>
              </a:solidFill>
              <a:latin typeface="Georgia" pitchFamily="18" charset="0"/>
            </a:endParaRPr>
          </a:p>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	Здесь впервые ждало его жестокое разочарование: скромные средства оказались в большом городе совсем незначительными, а блестящие надежды не осуществились так скоро, как он ожидал.</a:t>
            </a:r>
            <a:endParaRPr lang="en-US" sz="2400" b="1" i="1" dirty="0" smtClean="0">
              <a:solidFill>
                <a:schemeClr val="tx2">
                  <a:lumMod val="50000"/>
                </a:schemeClr>
              </a:solidFill>
              <a:latin typeface="Georgia"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t1.gstatic.com/images?q=tbn:ANd9GcQf-PRh2jO0ZeJ5hJ0UEbZVPC2YcrQ2_poKzXnXESm2m86Jl12Qg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1714480" y="5143512"/>
            <a:ext cx="2143140" cy="1524001"/>
          </a:xfrm>
          <a:prstGeom prst="rect">
            <a:avLst/>
          </a:prstGeom>
          <a:noFill/>
        </p:spPr>
      </p:pic>
      <p:sp>
        <p:nvSpPr>
          <p:cNvPr id="2" name="Прямоугольник 1"/>
          <p:cNvSpPr/>
          <p:nvPr/>
        </p:nvSpPr>
        <p:spPr>
          <a:xfrm>
            <a:off x="3357554" y="357166"/>
            <a:ext cx="5786446" cy="4044184"/>
          </a:xfrm>
          <a:prstGeom prst="rect">
            <a:avLst/>
          </a:prstGeom>
        </p:spPr>
        <p:txBody>
          <a:bodyPr wrap="square">
            <a:spAutoFit/>
          </a:bodyPr>
          <a:lstStyle/>
          <a:p>
            <a:pPr marL="342900" lvl="0" indent="-342900" algn="r">
              <a:lnSpc>
                <a:spcPct val="90000"/>
              </a:lnSpc>
              <a:spcBef>
                <a:spcPct val="20000"/>
              </a:spcBef>
              <a:defRPr/>
            </a:pPr>
            <a:r>
              <a:rPr lang="ru-RU" sz="2400" b="1" i="1" dirty="0" smtClean="0">
                <a:solidFill>
                  <a:schemeClr val="tx2">
                    <a:lumMod val="50000"/>
                  </a:schemeClr>
                </a:solidFill>
                <a:latin typeface="Georgia" pitchFamily="18" charset="0"/>
              </a:rPr>
              <a:t>В 1829 году Гоголь под псевдонимом  Алов издает за свой счет романтическую поэму «</a:t>
            </a:r>
            <a:r>
              <a:rPr lang="ru-RU" sz="2400" b="1" i="1" dirty="0" err="1" smtClean="0">
                <a:solidFill>
                  <a:schemeClr val="tx2">
                    <a:lumMod val="50000"/>
                  </a:schemeClr>
                </a:solidFill>
                <a:latin typeface="Georgia" pitchFamily="18" charset="0"/>
              </a:rPr>
              <a:t>Ганц</a:t>
            </a:r>
            <a:r>
              <a:rPr lang="ru-RU" sz="2400" b="1" i="1" dirty="0" smtClean="0">
                <a:solidFill>
                  <a:schemeClr val="tx2">
                    <a:lumMod val="50000"/>
                  </a:schemeClr>
                </a:solidFill>
                <a:latin typeface="Georgia" pitchFamily="18" charset="0"/>
              </a:rPr>
              <a:t> </a:t>
            </a:r>
            <a:r>
              <a:rPr lang="ru-RU" sz="2400" b="1" i="1" dirty="0" err="1" smtClean="0">
                <a:solidFill>
                  <a:schemeClr val="tx2">
                    <a:lumMod val="50000"/>
                  </a:schemeClr>
                </a:solidFill>
                <a:latin typeface="Georgia" pitchFamily="18" charset="0"/>
              </a:rPr>
              <a:t>Кохельгартен</a:t>
            </a:r>
            <a:r>
              <a:rPr lang="ru-RU" sz="2400" b="1" i="1" dirty="0" smtClean="0">
                <a:solidFill>
                  <a:schemeClr val="tx2">
                    <a:lumMod val="50000"/>
                  </a:schemeClr>
                </a:solidFill>
                <a:latin typeface="Georgia" pitchFamily="18" charset="0"/>
              </a:rPr>
              <a:t>».</a:t>
            </a:r>
          </a:p>
          <a:p>
            <a:pPr marL="342900" lvl="0" indent="-342900" algn="r">
              <a:lnSpc>
                <a:spcPct val="90000"/>
              </a:lnSpc>
              <a:spcBef>
                <a:spcPct val="20000"/>
              </a:spcBef>
              <a:defRPr/>
            </a:pPr>
            <a:r>
              <a:rPr lang="ru-RU" sz="2400" b="1" i="1" dirty="0" smtClean="0">
                <a:solidFill>
                  <a:schemeClr val="tx2">
                    <a:lumMod val="50000"/>
                  </a:schemeClr>
                </a:solidFill>
                <a:latin typeface="Georgia" pitchFamily="18" charset="0"/>
              </a:rPr>
              <a:t>На нее выходит две убийственных рецензии.</a:t>
            </a:r>
          </a:p>
          <a:p>
            <a:pPr marL="342900" lvl="0" indent="-342900" algn="r">
              <a:lnSpc>
                <a:spcPct val="90000"/>
              </a:lnSpc>
              <a:spcBef>
                <a:spcPct val="20000"/>
              </a:spcBef>
              <a:defRPr/>
            </a:pPr>
            <a:r>
              <a:rPr lang="ru-RU" sz="2400" b="1" i="1" dirty="0" smtClean="0">
                <a:solidFill>
                  <a:schemeClr val="tx2">
                    <a:lumMod val="50000"/>
                  </a:schemeClr>
                </a:solidFill>
                <a:latin typeface="Georgia" pitchFamily="18" charset="0"/>
              </a:rPr>
              <a:t>Он собирает по книжным лавкам весь тираж и сжигает его. </a:t>
            </a:r>
          </a:p>
          <a:p>
            <a:pPr marL="342900" lvl="0" indent="-342900" algn="r">
              <a:lnSpc>
                <a:spcPct val="90000"/>
              </a:lnSpc>
              <a:spcBef>
                <a:spcPct val="20000"/>
              </a:spcBef>
              <a:defRPr/>
            </a:pPr>
            <a:endParaRPr lang="ru-RU" sz="2400" b="1" i="1" dirty="0" smtClean="0">
              <a:solidFill>
                <a:schemeClr val="tx2">
                  <a:lumMod val="50000"/>
                </a:schemeClr>
              </a:solidFill>
              <a:latin typeface="Georgia" pitchFamily="18" charset="0"/>
            </a:endParaRPr>
          </a:p>
          <a:p>
            <a:pPr marL="342900" lvl="0" indent="-342900" algn="r">
              <a:lnSpc>
                <a:spcPct val="90000"/>
              </a:lnSpc>
              <a:spcBef>
                <a:spcPct val="20000"/>
              </a:spcBef>
              <a:defRPr/>
            </a:pPr>
            <a:r>
              <a:rPr lang="ru-RU" sz="2400" b="1" i="1" dirty="0" smtClean="0">
                <a:solidFill>
                  <a:schemeClr val="tx2">
                    <a:lumMod val="50000"/>
                  </a:schemeClr>
                </a:solidFill>
                <a:latin typeface="Georgia" pitchFamily="18" charset="0"/>
              </a:rPr>
              <a:t>А потом уезжает в  Германию.</a:t>
            </a:r>
          </a:p>
        </p:txBody>
      </p:sp>
      <p:pic>
        <p:nvPicPr>
          <p:cNvPr id="28674" name="Picture 2" descr="http://i018.radikal.ru/0711/9a/5f4c015cffea.jpg"/>
          <p:cNvPicPr>
            <a:picLocks noChangeAspect="1" noChangeArrowheads="1"/>
          </p:cNvPicPr>
          <p:nvPr/>
        </p:nvPicPr>
        <p:blipFill>
          <a:blip r:embed="rId3">
            <a:clrChange>
              <a:clrFrom>
                <a:srgbClr val="FEFEFE"/>
              </a:clrFrom>
              <a:clrTo>
                <a:srgbClr val="FEFEFE">
                  <a:alpha val="0"/>
                </a:srgbClr>
              </a:clrTo>
            </a:clrChange>
          </a:blip>
          <a:srcRect l="14381" t="18294" r="12610" b="20731"/>
          <a:stretch>
            <a:fillRect/>
          </a:stretch>
        </p:blipFill>
        <p:spPr bwMode="auto">
          <a:xfrm>
            <a:off x="0" y="4000504"/>
            <a:ext cx="4714908" cy="2857496"/>
          </a:xfrm>
          <a:prstGeom prst="rect">
            <a:avLst/>
          </a:prstGeom>
          <a:noFill/>
        </p:spPr>
      </p:pic>
      <p:pic>
        <p:nvPicPr>
          <p:cNvPr id="4" name="Picture 2" descr="http://pics.livejournal.com/stroganov/pic/0000fhw7/s320x240"/>
          <p:cNvPicPr>
            <a:picLocks noChangeAspect="1" noChangeArrowheads="1"/>
          </p:cNvPicPr>
          <p:nvPr/>
        </p:nvPicPr>
        <p:blipFill>
          <a:blip r:embed="rId4"/>
          <a:srcRect l="22221" t="12963" r="18519" b="10556"/>
          <a:stretch>
            <a:fillRect/>
          </a:stretch>
        </p:blipFill>
        <p:spPr bwMode="auto">
          <a:xfrm>
            <a:off x="0" y="-1"/>
            <a:ext cx="2428860" cy="4478211"/>
          </a:xfrm>
          <a:prstGeom prst="rect">
            <a:avLst/>
          </a:prstGeom>
          <a:noFill/>
        </p:spPr>
      </p:pic>
      <p:pic>
        <p:nvPicPr>
          <p:cNvPr id="1027" name="Picture 3" descr="C:\Users\Маша\AppData\Local\Microsoft\Windows\Temporary Internet Files\Content.IE5\CLP92ZZQ\MC900389348[1].wmf"/>
          <p:cNvPicPr>
            <a:picLocks noChangeAspect="1" noChangeArrowheads="1"/>
          </p:cNvPicPr>
          <p:nvPr/>
        </p:nvPicPr>
        <p:blipFill>
          <a:blip r:embed="rId5"/>
          <a:srcRect/>
          <a:stretch>
            <a:fillRect/>
          </a:stretch>
        </p:blipFill>
        <p:spPr bwMode="auto">
          <a:xfrm>
            <a:off x="4714876" y="3143248"/>
            <a:ext cx="736092" cy="919886"/>
          </a:xfrm>
          <a:prstGeom prst="rect">
            <a:avLst/>
          </a:prstGeom>
          <a:noFill/>
        </p:spPr>
      </p:pic>
      <p:pic>
        <p:nvPicPr>
          <p:cNvPr id="1030" name="Picture 6" descr="C:\Users\Маша\AppData\Local\Microsoft\Windows\Temporary Internet Files\Content.IE5\0IGD65R4\MC900389348[1].wmf"/>
          <p:cNvPicPr>
            <a:picLocks noChangeAspect="1" noChangeArrowheads="1"/>
          </p:cNvPicPr>
          <p:nvPr/>
        </p:nvPicPr>
        <p:blipFill>
          <a:blip r:embed="rId5"/>
          <a:srcRect/>
          <a:stretch>
            <a:fillRect/>
          </a:stretch>
        </p:blipFill>
        <p:spPr bwMode="auto">
          <a:xfrm>
            <a:off x="5429256" y="3143248"/>
            <a:ext cx="736092" cy="919886"/>
          </a:xfrm>
          <a:prstGeom prst="rect">
            <a:avLst/>
          </a:prstGeom>
          <a:noFill/>
        </p:spPr>
      </p:pic>
      <p:pic>
        <p:nvPicPr>
          <p:cNvPr id="1031" name="Picture 7" descr="C:\Users\Маша\AppData\Local\Microsoft\Windows\Temporary Internet Files\Content.IE5\0IGD65R4\MC900389348[1].wmf"/>
          <p:cNvPicPr>
            <a:picLocks noChangeAspect="1" noChangeArrowheads="1"/>
          </p:cNvPicPr>
          <p:nvPr/>
        </p:nvPicPr>
        <p:blipFill>
          <a:blip r:embed="rId5"/>
          <a:srcRect/>
          <a:stretch>
            <a:fillRect/>
          </a:stretch>
        </p:blipFill>
        <p:spPr bwMode="auto">
          <a:xfrm>
            <a:off x="4000496" y="3143248"/>
            <a:ext cx="736092" cy="91988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down)">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ipe(down)">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xit" presetSubtype="0" fill="hold" nodeType="clickEffect">
                                  <p:stCondLst>
                                    <p:cond delay="0"/>
                                  </p:stCondLst>
                                  <p:childTnLst>
                                    <p:animEffect transition="out" filter="fade">
                                      <p:cBhvr>
                                        <p:cTn id="21" dur="2000"/>
                                        <p:tgtEl>
                                          <p:spTgt spid="4"/>
                                        </p:tgtEl>
                                      </p:cBhvr>
                                    </p:animEffect>
                                    <p:anim calcmode="lin" valueType="num">
                                      <p:cBhvr>
                                        <p:cTn id="22" dur="2000"/>
                                        <p:tgtEl>
                                          <p:spTgt spid="4"/>
                                        </p:tgtEl>
                                        <p:attrNameLst>
                                          <p:attrName>style.rotation</p:attrName>
                                        </p:attrNameLst>
                                      </p:cBhvr>
                                      <p:tavLst>
                                        <p:tav tm="0">
                                          <p:val>
                                            <p:fltVal val="0"/>
                                          </p:val>
                                        </p:tav>
                                        <p:tav tm="100000">
                                          <p:val>
                                            <p:fltVal val="720"/>
                                          </p:val>
                                        </p:tav>
                                      </p:tavLst>
                                    </p:anim>
                                    <p:anim calcmode="lin" valueType="num">
                                      <p:cBhvr>
                                        <p:cTn id="23" dur="2000"/>
                                        <p:tgtEl>
                                          <p:spTgt spid="4"/>
                                        </p:tgtEl>
                                        <p:attrNameLst>
                                          <p:attrName>ppt_h</p:attrName>
                                        </p:attrNameLst>
                                      </p:cBhvr>
                                      <p:tavLst>
                                        <p:tav tm="0">
                                          <p:val>
                                            <p:strVal val="ppt_h"/>
                                          </p:val>
                                        </p:tav>
                                        <p:tav tm="100000">
                                          <p:val>
                                            <p:fltVal val="0"/>
                                          </p:val>
                                        </p:tav>
                                      </p:tavLst>
                                    </p:anim>
                                    <p:anim calcmode="lin" valueType="num">
                                      <p:cBhvr>
                                        <p:cTn id="24" dur="2000"/>
                                        <p:tgtEl>
                                          <p:spTgt spid="4"/>
                                        </p:tgtEl>
                                        <p:attrNameLst>
                                          <p:attrName>ppt_w</p:attrName>
                                        </p:attrNameLst>
                                      </p:cBhvr>
                                      <p:tavLst>
                                        <p:tav tm="0">
                                          <p:val>
                                            <p:strVal val="ppt_w"/>
                                          </p:val>
                                        </p:tav>
                                        <p:tav tm="100000">
                                          <p:val>
                                            <p:fltVal val="0"/>
                                          </p:val>
                                        </p:tav>
                                      </p:tavLst>
                                    </p:anim>
                                    <p:set>
                                      <p:cBhvr>
                                        <p:cTn id="25" dur="1" fill="hold">
                                          <p:stCondLst>
                                            <p:cond delay="19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2.5E-6 -1.11111E-6 L 0.50243 -0.00417 " pathEditMode="relative" rAng="0" ptsTypes="AA">
                                      <p:cBhvr>
                                        <p:cTn id="29" dur="3000" fill="hold"/>
                                        <p:tgtEl>
                                          <p:spTgt spid="29698"/>
                                        </p:tgtEl>
                                        <p:attrNameLst>
                                          <p:attrName>ppt_x</p:attrName>
                                          <p:attrName>ppt_y</p:attrName>
                                        </p:attrNameLst>
                                      </p:cBhvr>
                                      <p:rCtr x="251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57554" y="3000372"/>
            <a:ext cx="5786446" cy="3416320"/>
          </a:xfrm>
          <a:prstGeom prst="rect">
            <a:avLst/>
          </a:prstGeom>
        </p:spPr>
        <p:txBody>
          <a:bodyPr wrap="square">
            <a:spAutoFit/>
          </a:bodyPr>
          <a:lstStyle/>
          <a:p>
            <a:pPr marL="342900" lvl="0" indent="-342900" algn="r">
              <a:lnSpc>
                <a:spcPct val="80000"/>
              </a:lnSpc>
              <a:spcBef>
                <a:spcPct val="20000"/>
              </a:spcBef>
              <a:defRPr/>
            </a:pPr>
            <a:r>
              <a:rPr lang="ru-RU" sz="2400" b="1" i="1" dirty="0" smtClean="0">
                <a:solidFill>
                  <a:schemeClr val="tx2">
                    <a:lumMod val="50000"/>
                  </a:schemeClr>
                </a:solidFill>
                <a:latin typeface="Georgia" pitchFamily="18" charset="0"/>
              </a:rPr>
              <a:t>	В конце 1829 года, вернувшись в Петербург он поступает на службу в департамент </a:t>
            </a:r>
            <a:r>
              <a:rPr lang="ru-RU" sz="2400" b="1" i="1" dirty="0" err="1" smtClean="0">
                <a:solidFill>
                  <a:schemeClr val="tx2">
                    <a:lumMod val="50000"/>
                  </a:schemeClr>
                </a:solidFill>
                <a:latin typeface="Georgia" pitchFamily="18" charset="0"/>
              </a:rPr>
              <a:t>гос</a:t>
            </a:r>
            <a:r>
              <a:rPr lang="ru-RU" sz="2400" b="1" i="1" dirty="0" smtClean="0">
                <a:solidFill>
                  <a:schemeClr val="tx2">
                    <a:lumMod val="50000"/>
                  </a:schemeClr>
                </a:solidFill>
                <a:latin typeface="Georgia" pitchFamily="18" charset="0"/>
              </a:rPr>
              <a:t>. хозяйства Министерства внутренних дел.</a:t>
            </a:r>
          </a:p>
          <a:p>
            <a:pPr marL="342900" lvl="0" indent="-342900" algn="r">
              <a:lnSpc>
                <a:spcPct val="80000"/>
              </a:lnSpc>
              <a:spcBef>
                <a:spcPct val="20000"/>
              </a:spcBef>
              <a:defRPr/>
            </a:pPr>
            <a:r>
              <a:rPr lang="ru-RU" sz="2400" b="1" i="1" dirty="0" smtClean="0">
                <a:solidFill>
                  <a:schemeClr val="tx2">
                    <a:lumMod val="50000"/>
                  </a:schemeClr>
                </a:solidFill>
                <a:latin typeface="Georgia" pitchFamily="18" charset="0"/>
              </a:rPr>
              <a:t>      Гоголь сначала работает писарем, а потом помощником столоначальника первого стола по второму отделению.</a:t>
            </a:r>
            <a:endParaRPr lang="ru-RU" sz="2400" b="1" i="1" dirty="0">
              <a:solidFill>
                <a:schemeClr val="tx2">
                  <a:lumMod val="50000"/>
                </a:schemeClr>
              </a:solidFill>
              <a:latin typeface="Georgia" pitchFamily="18" charset="0"/>
            </a:endParaRPr>
          </a:p>
        </p:txBody>
      </p:sp>
      <p:pic>
        <p:nvPicPr>
          <p:cNvPr id="26626" name="Picture 2" descr="http://3.bp.blogspot.com/-0N4gAphhu3s/T3hPZ3dxmzI/AAAAAAAABZQ/m-0Nkw6yWIQ/s1600/knigi2.jpg"/>
          <p:cNvPicPr>
            <a:picLocks noChangeAspect="1" noChangeArrowheads="1"/>
          </p:cNvPicPr>
          <p:nvPr/>
        </p:nvPicPr>
        <p:blipFill>
          <a:blip r:embed="rId3"/>
          <a:srcRect/>
          <a:stretch>
            <a:fillRect/>
          </a:stretch>
        </p:blipFill>
        <p:spPr bwMode="auto">
          <a:xfrm>
            <a:off x="6096000" y="0"/>
            <a:ext cx="3048000" cy="2505076"/>
          </a:xfrm>
          <a:prstGeom prst="rect">
            <a:avLst/>
          </a:prstGeom>
          <a:noFill/>
        </p:spPr>
      </p:pic>
      <p:sp>
        <p:nvSpPr>
          <p:cNvPr id="26628" name="AutoShape 4" descr="data:image/jpeg;base64,/9j/4AAQSkZJRgABAQAAAQABAAD/2wCEAAkGBhIQDxUOERIUEhAUFhQUFhgYFhQXFhcQFxUYFBgQGBcZHSYfGBknHBQVHy8iIyc1Li44GR8zNTAqNSYsLSoBCQoKBQUFDQUFDSkYEhgpKSkpKSkpKSkpKSkpKSkpKSkpKSkpKSkpKSkpKSkpKSkpKSkpKSkpKSkpKSkpKSkpKf/AABEIAJ8AoAMBIgACEQEDEQH/xAAbAAEAAwEBAQEAAAAAAAAAAAAABAUGAwECB//EADgQAAIBAwMDAgQEBAUFAQAAAAECAwAEEQUSIRMiMUFRBjJCYRQjUoEzcXKhB0NigsEWU2OR8BX/xAAUAQEAAAAAAAAAAAAAAAAAAAAA/8QAFBEBAAAAAAAAAAAAAAAAAAAAAP/aAAwDAQACEQMRAD8A/caUpQKUpQKUpQKVUtrPVkeC3KtJHjczbii84x28s3B4yPB54qFrGkXDwsP/ANBoNxwWEcSgKQRtXJDK2SDncfFBa3eswxOI3fvIztAZmx7lVBIH86HWYQMl9owT3Bk8DPlwBWctfgiZSjNfO5RWGdrpuzjubZKAx7RyQfX3q0j0aRWxwyHHPWulbOeeCzCg+LP4neWPrR2ryR4z2TWzt/SQJMZx6ZqysdXjmJRSVlUZaNhtkUe5Q84+44PvUf8A6Zt8k7W3H6t77x9w+dwP71F1W2jBjDxzlohujuFXqPGxypHGXPHkFSCMZzQaClZ/QNbZiIJnSWTbxLGrKkhGcqyH+FKMZKZPHI9hoM0ClKUClKUClKUClKUClKUCuF7EzROqNtcqwVv0sQQG/Y4Nd6h6xdmG3lmXG6OORxnxuVSwz9sgUGastMlkjeziWO3t1ba7uBNJI3kgKCEXA2juLeMFeDXRP8OYAd3XufO7b1AIt2MZEIXpjz6AVOOsw2cQhJ6k0aqXRMFyTy0mCRnJ3H75povxvaXb9OORkl/7cqPE5/pDgbv9uaCBY/CN1AMRXyqQABi2AUnnl41kCE8j5FXx981YxapdIwgkgE023dvi3JDjOO4yfIf9Klj/AGze1RfGczLaEBzGrPEjycflxM4DSNn6fQ/YnkeQHZNPuXJaW5KZ8JCiBVHsXcMzn78D7Cug0yYfLdSH2DJCw/soP9676VctJCjsu18YYc4DqdrAZ8jIOD7YqZQV2q6LHcoqybgyMJEdGZGWUDAkBB8j2OR7g1BsNe23DWUrb2UDbLgKGbj8l1HyyYZDkDawbIxyBf1mfjLQXmjFzbjN1D3BM4WeIZ3WrfzBbafpJzxk0Glr2q74f1T8TbJPsaPduG1vmXa7Jhv9XbyPerGgUpSgUpSgUpSgUpSg8ZgBk8CqoRPcuJC2LUDtQf5uR8z5/wAvB4UefJ9BXCW6Nzdva7cW0CoZmOcSTP3Lbj0KhRuf+pB4Jro3xhYhumLuBpPARZUeQkfSEUliePAGaCwviRG21Wc4IwjBWwf0kkAH96xWkWmoXVncWF6HDGNTFcMEQ9Q89MqCeUkQYfA3A5wDW5guUkUMjBlIBBBBGGG4H9wQa6UEXTElEKCYgy7Rux43Y8ffHjPr5wPFSZEDAggEHgg+CD6GvqvM0GctLoWTSWuS8SdF4R4McEsvR6WSe5UYZHspA9K0YrI3kwnu7rbg9JbK3+bjqtMZnX+oK0Z/etBbazFJcSWqyI0sQRnUNllDZ+YY48Cgn1Hv7XqxPFkrvRlyCQRuBG4EcgjOa75qJq7kW8pHkRyEfz2HFBXaNZtFdTjd2mO3YqOFEpM5kcL6biQTV7Wc+EY3Id2BVAsEUYPzMsUeDMT57ixwPZQfJIGjoFKUoFKUoFKUoFKUoKvUPh2CVmleJZHIHDltjFQQu5M7T5xnGcfyr8fub620tPwV/pSG4duopVI3iMZkJfolD1FCA8FiW9DgACv3CWQgZALH2GP+fFfkul6hd6n8QrHPBbmHTzIzMn5iq5BVU6h+vJGVHqmcdtBL0f8AxWtrhQLWMW8u0RlWbJUKuB+UoJkx8ox9s+1foOiXUsse+ZNhLHb2lez04Pd+7AE+do8VLt7GOMsyIqFzuYqoUs36mI+Y/wA670CqrXHZI3m6xjiVCXCqpfAOexmICkjt545zx5q1r5dAwKkAg8EHkEHyD7igwViY4IfygqAytLMyd5a8k4Cx5z1XA7VPqQGPA7uvwyM6kRFsaOK3YSspLbZpZVKQb/EpUQsSwPktnlqupvgm2ldXuA1wULFBIcohbztRQF8ADkV5K34JXSGGSR5Nzq2MxggYCOVH5caKAAAPA7QWoPixjKTXOqXB2Js6SqN3bbwu7GR+TlyWPC+AB5JNdvibUti9MgdMxTSyHOOyLZ+WPuzSKv8A79cVAs7r8ZHFaI7zopDXUzRvGCVIfohWAIZmx2j5VBB8jP1JpCz6pudpJo4E6mxmHSjuHZGjAUAbiBEz4YnbuQjGRQd/g6OaBTYzEN0YbVl4A2h4yjR8eQJIZCCee4e1aSoFnZMs80zYzIUVcHOIkXgH77nkP71PoFKUoFKUoFKUoFKUoPCKzD/AiLcy3ltc3NrJNgyLG0bRsQSS3TkRgCSxPHufc1qKUFFG99CAriG6UHmTd0H2+7R7WQkD1DAHHgVDuvjVotzyWVwsKuq9TdBjYTt6zAyArHuHk8Ec5840txEHUofDAj9iMf8ANYqfWyzL1YmjxbuZH3IrhoiRPEY5FKSKnbICTyHyoPJoO+s/Hi4WK0je6mdgHjiaMyxx7irOVDHb4HJwO7OTjFeXd1MCLm5ga3XlcLcBWJAOAWMiqfXgKScDmuelajuUkNdxBuQv4PpsyY/iZSEgE54BbPvjxVpp1hDbK17Oqq4XcZpC+9UI5BMrMUPOCAefag6xXbQwifqSydVE6UUoQMHYFgGYKGHHzFs7QpPpXS+juJ0VI2EasBl1Jzngll9dnnA8nI5AHd8Q2n4x1uZEZIlBCI4wzqSrb5FIygyPkPJwN36ReAUFRqHw8JrYWhlk6YQISdrs2NoEjMwJLDaT7EnkGuOnaV+BdY42zbOcMHI3LNgBXDcbg2Nu307duBxV9Ue/slmjaJ87WHocEHyGB9GBAIPoQKDuK9qBo08jRbZeZULRscYDFTjqAegYYbHpnFT6BSlKBSlKBSlKBSlKBSleGg+ZpQqlmOFUEk/YDJNfnV9qRvrmJ7iMJpk8UsVuHZUkeZ8YuXRuRGyAqnH1jI762WoOsgJdtttGe/8A8jDjpYHJXPBA8nAHrVCuhtqUrz3G1YEzFBH04n7f87q71ZXBZUGBwDHwcjNBDPxNKHkgeW6BiRnd3htrf8oE/noznuXA5KocZHgkVP8AhPp3newYLbsNkTMzhJSN++V2/izjOTgkITgdwJqrvLGS/KWBMb20edpWMIsu07VLRhiBbxlRxx1WUAAKpJ3OmaatvGIkyQOSTjczernAAyfsABwAAABQSwK9pUe7vkiALHk8KByzH9KqOWP8qCRVNN8W2qiQiUSGN+mVTLs02M9BAPnk5HauceuKqp7rUbq5eJIfwlogA3uQXlZuTjYcqqjjCkEk/MuKn2Hwbbx4Zl3yqMK/CmMedsKrgQjPJ28t9RagjWeoXNu8txdQ7LeVgwEbdRoFChSZlA5zjJKZC/sWOkhmV1DqQysAQQQQVPIII8j71Vy6EUy1rK0LEk7TmSEknccxkjGT6oVNVaag1qOskLlN7JcRRmMpHLuAM0e5lwDuDFfUHOFbO4NZSomm6pHcRiWJtynI8EEMDgqynlWBBBBGRipdApXma9oFKUoFKUoFRrmX6AcHyx/SnPdn/aRUg1W6jfRqW6jqsMSGWYk8KoGRu9hwTj1xQRLqMttVe3cdsC4+XAO65Ye4B7QfHHq3Hmq7sJp9v2kpucgkFLcZUAP9Luw2BvI72HK110+6AhN/cDogoXw3HRtgNwDfpbGGYeh4+kVU6eWu4gCCj3e2eYc5jsm4jtyfRmQBcfeQ0HPSb6GzhkvpZQlsQFiHaodIwczIpIJXAwijwka4yWOZFj/idp0hkVruCNo3K8yphl4KyI3hgQRwORyDyKudR+HLa4MZmgjkMJzHuUHZxggZ9MADHjge1ZLXPh0RuVtyWdGSWG3VUZd/PzIojWFPQSFt3Jwc8ELdPju1um6FndQmRjt3k8KTwNitjqPnwBx7+xvbLTFj7sl5SArSPguwHoSAAB9gAPtXzo0Ui28YlSOOXYu9I89NW9VX7Cp1ApSlAqtu9H3Mzo2wvxIpAaOQEYIdD6kcbhg/zqypQZjStKMis4LwXCExbgdzdv0PuGJU5BBbyCG4ZjVzp9zKS0c0e1lCd68xvuByVzyMFeQfGRyfNTcUxQe0pSgUpSgUpXK5uUjUySMqIvJZiFUD3JPAoPZ5diM+CdoJwoyxwM4AHk/aslCs93eKs8fSiRFmeIlWJZiOmJSvaeVbC8/w2PquNdHKGUMpDKQCCCCCCMggjyMVFsdNETSyZLPK+9iQOAFCrGMfSAP7n3oKn4qIm22W3qB8NIuT3JnCRsR4VnGSf0xv7VaWVstvES7jPzyOcKC2OW/0qAAAPQAD0ry20WOO4kugXMku3O5iVUKNo2L4Xj/7k19XmlrNJG7klYyWCcbDJxtkYeWK84HjJzjIGArrae5vAHAaztz4yB+IkT3IORADx7v/AEGrXT9MjgXZEoUZyTyWZv1Mx5ZvuTmpOK9oFKUoFKUoFKUoFKUoFKUoFKUoGax2s3Jur02cUYaSAKWlfc0cAkUlpOn8jzbdoQN+pj4BB0GsRzOEiiJQO2JJAQGji2kkpn6iQFB9N2fSsR8QahZQyGwW5ciSQSTRK+QEVtzW4KgYeVsIQ7eC2SAKDc6c8ccccakKmBHDlgS6InBHv2qTx6DNT6xsGtxSTJczP04Y0LwoNmzftZWdcd87bWZRsGwYOC3mvnTdYuJzLeLDK0ZRxasRtRg5BR9hIcg4j5IGBuOcGg1WpajHbxNNK21Fxk4J5JCgADySSB+9RNKmaZ3uNx6BwkI9Ci53T/fc3g/pVSPmrnPaLdydOULJDDjepAKPcYBwVPBVQQcH1Yfpq4AoPaUpQKUpQKUpQKUpQKUpQKUpQKUrw0FFqOrB36SlioYoVQ/mSyjzCnso+t84HjI5rro2hiIOzpGGk25RAOmiLkrGox3cszFiOSxPHFStK0SG2XbEuPOWJLOxJLEszZJ5JP71PoM9rNhNcT/h9ii0aL8yTK5bLMGg2+T24x6dxPkAVeW1ssaLGihUQBVUcAKBgKB7YrrSgj2NisMYjTOBk5JJYsSWZmJ5JJJJNSKUoFKUoFKUoFKUoFKUoFKUoFK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data:image/jpeg;base64,/9j/4AAQSkZJRgABAQAAAQABAAD/2wCEAAkGBhIQDxUOERIUEhAUFhQUFhgYFhQXFhcQFxUYFBgQGBcZHSYfGBknHBQVHy8iIyc1Li44GR8zNTAqNSYsLSoBCQoKBQUFDQUFDSkYEhgpKSkpKSkpKSkpKSkpKSkpKSkpKSkpKSkpKSkpKSkpKSkpKSkpKSkpKSkpKSkpKSkpKf/AABEIAJ8AoAMBIgACEQEDEQH/xAAbAAEAAwEBAQEAAAAAAAAAAAAABAUGAwECB//EADgQAAIBAwMDAgQEBAUFAQAAAAECAwAEEQUSIRMiMUFRBjJCYRQjUoEzcXKhB0NigsEWU2OR8BX/xAAUAQEAAAAAAAAAAAAAAAAAAAAA/8QAFBEBAAAAAAAAAAAAAAAAAAAAAP/aAAwDAQACEQMRAD8A/caUpQKUpQKUpQKVUtrPVkeC3KtJHjczbii84x28s3B4yPB54qFrGkXDwsP/ANBoNxwWEcSgKQRtXJDK2SDncfFBa3eswxOI3fvIztAZmx7lVBIH86HWYQMl9owT3Bk8DPlwBWctfgiZSjNfO5RWGdrpuzjubZKAx7RyQfX3q0j0aRWxwyHHPWulbOeeCzCg+LP4neWPrR2ryR4z2TWzt/SQJMZx6ZqysdXjmJRSVlUZaNhtkUe5Q84+44PvUf8A6Zt8k7W3H6t77x9w+dwP71F1W2jBjDxzlohujuFXqPGxypHGXPHkFSCMZzQaClZ/QNbZiIJnSWTbxLGrKkhGcqyH+FKMZKZPHI9hoM0ClKUClKUClKUClKUClKUCuF7EzROqNtcqwVv0sQQG/Y4Nd6h6xdmG3lmXG6OORxnxuVSwz9sgUGastMlkjeziWO3t1ba7uBNJI3kgKCEXA2juLeMFeDXRP8OYAd3XufO7b1AIt2MZEIXpjz6AVOOsw2cQhJ6k0aqXRMFyTy0mCRnJ3H75povxvaXb9OORkl/7cqPE5/pDgbv9uaCBY/CN1AMRXyqQABi2AUnnl41kCE8j5FXx981YxapdIwgkgE023dvi3JDjOO4yfIf9Klj/AGze1RfGczLaEBzGrPEjycflxM4DSNn6fQ/YnkeQHZNPuXJaW5KZ8JCiBVHsXcMzn78D7Cug0yYfLdSH2DJCw/soP9676VctJCjsu18YYc4DqdrAZ8jIOD7YqZQV2q6LHcoqybgyMJEdGZGWUDAkBB8j2OR7g1BsNe23DWUrb2UDbLgKGbj8l1HyyYZDkDawbIxyBf1mfjLQXmjFzbjN1D3BM4WeIZ3WrfzBbafpJzxk0Glr2q74f1T8TbJPsaPduG1vmXa7Jhv9XbyPerGgUpSgUpSgUpSgUpSg8ZgBk8CqoRPcuJC2LUDtQf5uR8z5/wAvB4UefJ9BXCW6Nzdva7cW0CoZmOcSTP3Lbj0KhRuf+pB4Jro3xhYhumLuBpPARZUeQkfSEUliePAGaCwviRG21Wc4IwjBWwf0kkAH96xWkWmoXVncWF6HDGNTFcMEQ9Q89MqCeUkQYfA3A5wDW5guUkUMjBlIBBBBGGG4H9wQa6UEXTElEKCYgy7Rux43Y8ffHjPr5wPFSZEDAggEHgg+CD6GvqvM0GctLoWTSWuS8SdF4R4McEsvR6WSe5UYZHspA9K0YrI3kwnu7rbg9JbK3+bjqtMZnX+oK0Z/etBbazFJcSWqyI0sQRnUNllDZ+YY48Cgn1Hv7XqxPFkrvRlyCQRuBG4EcgjOa75qJq7kW8pHkRyEfz2HFBXaNZtFdTjd2mO3YqOFEpM5kcL6biQTV7Wc+EY3Id2BVAsEUYPzMsUeDMT57ixwPZQfJIGjoFKUoFKUoFKUoFKUoKvUPh2CVmleJZHIHDltjFQQu5M7T5xnGcfyr8fub620tPwV/pSG4duopVI3iMZkJfolD1FCA8FiW9DgACv3CWQgZALH2GP+fFfkul6hd6n8QrHPBbmHTzIzMn5iq5BVU6h+vJGVHqmcdtBL0f8AxWtrhQLWMW8u0RlWbJUKuB+UoJkx8ox9s+1foOiXUsse+ZNhLHb2lez04Pd+7AE+do8VLt7GOMsyIqFzuYqoUs36mI+Y/wA670CqrXHZI3m6xjiVCXCqpfAOexmICkjt545zx5q1r5dAwKkAg8EHkEHyD7igwViY4IfygqAytLMyd5a8k4Cx5z1XA7VPqQGPA7uvwyM6kRFsaOK3YSspLbZpZVKQb/EpUQsSwPktnlqupvgm2ldXuA1wULFBIcohbztRQF8ADkV5K34JXSGGSR5Nzq2MxggYCOVH5caKAAAPA7QWoPixjKTXOqXB2Js6SqN3bbwu7GR+TlyWPC+AB5JNdvibUti9MgdMxTSyHOOyLZ+WPuzSKv8A79cVAs7r8ZHFaI7zopDXUzRvGCVIfohWAIZmx2j5VBB8jP1JpCz6pudpJo4E6mxmHSjuHZGjAUAbiBEz4YnbuQjGRQd/g6OaBTYzEN0YbVl4A2h4yjR8eQJIZCCee4e1aSoFnZMs80zYzIUVcHOIkXgH77nkP71PoFKUoFKUoFKUoFKUoPCKzD/AiLcy3ltc3NrJNgyLG0bRsQSS3TkRgCSxPHufc1qKUFFG99CAriG6UHmTd0H2+7R7WQkD1DAHHgVDuvjVotzyWVwsKuq9TdBjYTt6zAyArHuHk8Ec5840txEHUofDAj9iMf8ANYqfWyzL1YmjxbuZH3IrhoiRPEY5FKSKnbICTyHyoPJoO+s/Hi4WK0je6mdgHjiaMyxx7irOVDHb4HJwO7OTjFeXd1MCLm5ga3XlcLcBWJAOAWMiqfXgKScDmuelajuUkNdxBuQv4PpsyY/iZSEgE54BbPvjxVpp1hDbK17Oqq4XcZpC+9UI5BMrMUPOCAefag6xXbQwifqSydVE6UUoQMHYFgGYKGHHzFs7QpPpXS+juJ0VI2EasBl1Jzngll9dnnA8nI5AHd8Q2n4x1uZEZIlBCI4wzqSrb5FIygyPkPJwN36ReAUFRqHw8JrYWhlk6YQISdrs2NoEjMwJLDaT7EnkGuOnaV+BdY42zbOcMHI3LNgBXDcbg2Nu307duBxV9Ue/slmjaJ87WHocEHyGB9GBAIPoQKDuK9qBo08jRbZeZULRscYDFTjqAegYYbHpnFT6BSlKBSlKBSlKBSlKBSleGg+ZpQqlmOFUEk/YDJNfnV9qRvrmJ7iMJpk8UsVuHZUkeZ8YuXRuRGyAqnH1jI762WoOsgJdtttGe/8A8jDjpYHJXPBA8nAHrVCuhtqUrz3G1YEzFBH04n7f87q71ZXBZUGBwDHwcjNBDPxNKHkgeW6BiRnd3htrf8oE/noznuXA5KocZHgkVP8AhPp3newYLbsNkTMzhJSN++V2/izjOTgkITgdwJqrvLGS/KWBMb20edpWMIsu07VLRhiBbxlRxx1WUAAKpJ3OmaatvGIkyQOSTjczernAAyfsABwAAABQSwK9pUe7vkiALHk8KByzH9KqOWP8qCRVNN8W2qiQiUSGN+mVTLs02M9BAPnk5HauceuKqp7rUbq5eJIfwlogA3uQXlZuTjYcqqjjCkEk/MuKn2Hwbbx4Zl3yqMK/CmMedsKrgQjPJ28t9RagjWeoXNu8txdQ7LeVgwEbdRoFChSZlA5zjJKZC/sWOkhmV1DqQysAQQQQVPIII8j71Vy6EUy1rK0LEk7TmSEknccxkjGT6oVNVaag1qOskLlN7JcRRmMpHLuAM0e5lwDuDFfUHOFbO4NZSomm6pHcRiWJtynI8EEMDgqynlWBBBBGRipdApXma9oFKUoFKUoFRrmX6AcHyx/SnPdn/aRUg1W6jfRqW6jqsMSGWYk8KoGRu9hwTj1xQRLqMttVe3cdsC4+XAO65Ye4B7QfHHq3Hmq7sJp9v2kpucgkFLcZUAP9Luw2BvI72HK110+6AhN/cDogoXw3HRtgNwDfpbGGYeh4+kVU6eWu4gCCj3e2eYc5jsm4jtyfRmQBcfeQ0HPSb6GzhkvpZQlsQFiHaodIwczIpIJXAwijwka4yWOZFj/idp0hkVruCNo3K8yphl4KyI3hgQRwORyDyKudR+HLa4MZmgjkMJzHuUHZxggZ9MADHjge1ZLXPh0RuVtyWdGSWG3VUZd/PzIojWFPQSFt3Jwc8ELdPju1um6FndQmRjt3k8KTwNitjqPnwBx7+xvbLTFj7sl5SArSPguwHoSAAB9gAPtXzo0Ui28YlSOOXYu9I89NW9VX7Cp1ApSlAqtu9H3Mzo2wvxIpAaOQEYIdD6kcbhg/zqypQZjStKMis4LwXCExbgdzdv0PuGJU5BBbyCG4ZjVzp9zKS0c0e1lCd68xvuByVzyMFeQfGRyfNTcUxQe0pSgUpSgUpXK5uUjUySMqIvJZiFUD3JPAoPZ5diM+CdoJwoyxwM4AHk/aslCs93eKs8fSiRFmeIlWJZiOmJSvaeVbC8/w2PquNdHKGUMpDKQCCCCCCMggjyMVFsdNETSyZLPK+9iQOAFCrGMfSAP7n3oKn4qIm22W3qB8NIuT3JnCRsR4VnGSf0xv7VaWVstvES7jPzyOcKC2OW/0qAAAPQAD0ry20WOO4kugXMku3O5iVUKNo2L4Xj/7k19XmlrNJG7klYyWCcbDJxtkYeWK84HjJzjIGArrae5vAHAaztz4yB+IkT3IORADx7v/AEGrXT9MjgXZEoUZyTyWZv1Mx5ZvuTmpOK9oFKUoFKUoFKUoFKUoFKUoFKUoGax2s3Jur02cUYaSAKWlfc0cAkUlpOn8jzbdoQN+pj4BB0GsRzOEiiJQO2JJAQGji2kkpn6iQFB9N2fSsR8QahZQyGwW5ciSQSTRK+QEVtzW4KgYeVsIQ7eC2SAKDc6c8ccccakKmBHDlgS6InBHv2qTx6DNT6xsGtxSTJczP04Y0LwoNmzftZWdcd87bWZRsGwYOC3mvnTdYuJzLeLDK0ZRxasRtRg5BR9hIcg4j5IGBuOcGg1WpajHbxNNK21Fxk4J5JCgADySSB+9RNKmaZ3uNx6BwkI9Ci53T/fc3g/pVSPmrnPaLdydOULJDDjepAKPcYBwVPBVQQcH1Yfpq4AoPaUpQKUpQKUpQKUpQKUpQKUpQKUrw0FFqOrB36SlioYoVQ/mSyjzCnso+t84HjI5rro2hiIOzpGGk25RAOmiLkrGox3cszFiOSxPHFStK0SG2XbEuPOWJLOxJLEszZJ5JP71PoM9rNhNcT/h9ii0aL8yTK5bLMGg2+T24x6dxPkAVeW1ssaLGihUQBVUcAKBgKB7YrrSgj2NisMYjTOBk5JJYsSWZmJ5JJJJNSKUoFKUoFKUoFKUoFKUoFKUoFKUo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34" name="Picture 10" descr="http://www.rulex.ru/rpg/WebPict/fullpic/1102-428.jpg"/>
          <p:cNvPicPr>
            <a:picLocks noChangeAspect="1" noChangeArrowheads="1"/>
          </p:cNvPicPr>
          <p:nvPr/>
        </p:nvPicPr>
        <p:blipFill>
          <a:blip r:embed="rId4"/>
          <a:srcRect/>
          <a:stretch>
            <a:fillRect/>
          </a:stretch>
        </p:blipFill>
        <p:spPr bwMode="auto">
          <a:xfrm>
            <a:off x="0" y="0"/>
            <a:ext cx="3781425" cy="5238750"/>
          </a:xfrm>
          <a:prstGeom prst="rect">
            <a:avLst/>
          </a:prstGeom>
          <a:noFill/>
        </p:spPr>
      </p:pic>
      <p:pic>
        <p:nvPicPr>
          <p:cNvPr id="12" name="Picture 6" descr="Гоголь Виталия Горячева"/>
          <p:cNvPicPr>
            <a:picLocks noChangeAspect="1" noChangeArrowheads="1"/>
          </p:cNvPicPr>
          <p:nvPr/>
        </p:nvPicPr>
        <p:blipFill>
          <a:blip r:embed="rId5"/>
          <a:srcRect/>
          <a:stretch>
            <a:fillRect/>
          </a:stretch>
        </p:blipFill>
        <p:spPr bwMode="auto">
          <a:xfrm>
            <a:off x="142844" y="0"/>
            <a:ext cx="3500462" cy="5256639"/>
          </a:xfrm>
          <a:prstGeom prst="rect">
            <a:avLst/>
          </a:prstGeom>
          <a:noFill/>
          <a:ln w="57150">
            <a:noFill/>
            <a:miter lim="800000"/>
            <a:headEnd/>
            <a:tailEnd/>
          </a:ln>
        </p:spPr>
      </p:pic>
      <p:pic>
        <p:nvPicPr>
          <p:cNvPr id="28673" name="Picture 1" descr="C:\Users\Маша\AppData\Local\Microsoft\Windows\Temporary Internet Files\Content.IE5\CLP92ZZQ\MC900088568[1].wmf"/>
          <p:cNvPicPr>
            <a:picLocks noChangeAspect="1" noChangeArrowheads="1"/>
          </p:cNvPicPr>
          <p:nvPr/>
        </p:nvPicPr>
        <p:blipFill>
          <a:blip r:embed="rId6"/>
          <a:srcRect/>
          <a:stretch>
            <a:fillRect/>
          </a:stretch>
        </p:blipFill>
        <p:spPr bwMode="auto">
          <a:xfrm>
            <a:off x="3214678" y="4786322"/>
            <a:ext cx="1442009" cy="1793138"/>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8673"/>
                                        </p:tgtEl>
                                        <p:attrNameLst>
                                          <p:attrName>style.visibility</p:attrName>
                                        </p:attrNameLst>
                                      </p:cBhvr>
                                      <p:to>
                                        <p:strVal val="visible"/>
                                      </p:to>
                                    </p:set>
                                    <p:anim calcmode="lin" valueType="num">
                                      <p:cBhvr>
                                        <p:cTn id="12" dur="500" fill="hold"/>
                                        <p:tgtEl>
                                          <p:spTgt spid="28673"/>
                                        </p:tgtEl>
                                        <p:attrNameLst>
                                          <p:attrName>ppt_w</p:attrName>
                                        </p:attrNameLst>
                                      </p:cBhvr>
                                      <p:tavLst>
                                        <p:tav tm="0">
                                          <p:val>
                                            <p:fltVal val="0"/>
                                          </p:val>
                                        </p:tav>
                                        <p:tav tm="100000">
                                          <p:val>
                                            <p:strVal val="#ppt_w"/>
                                          </p:val>
                                        </p:tav>
                                      </p:tavLst>
                                    </p:anim>
                                    <p:anim calcmode="lin" valueType="num">
                                      <p:cBhvr>
                                        <p:cTn id="13" dur="500" fill="hold"/>
                                        <p:tgtEl>
                                          <p:spTgt spid="28673"/>
                                        </p:tgtEl>
                                        <p:attrNameLst>
                                          <p:attrName>ppt_h</p:attrName>
                                        </p:attrNameLst>
                                      </p:cBhvr>
                                      <p:tavLst>
                                        <p:tav tm="0">
                                          <p:val>
                                            <p:fltVal val="0"/>
                                          </p:val>
                                        </p:tav>
                                        <p:tav tm="100000">
                                          <p:val>
                                            <p:strVal val="#ppt_h"/>
                                          </p:val>
                                        </p:tav>
                                      </p:tavLst>
                                    </p:anim>
                                    <p:anim calcmode="lin" valueType="num">
                                      <p:cBhvr>
                                        <p:cTn id="14" dur="500" fill="hold"/>
                                        <p:tgtEl>
                                          <p:spTgt spid="28673"/>
                                        </p:tgtEl>
                                        <p:attrNameLst>
                                          <p:attrName>style.rotation</p:attrName>
                                        </p:attrNameLst>
                                      </p:cBhvr>
                                      <p:tavLst>
                                        <p:tav tm="0">
                                          <p:val>
                                            <p:fltVal val="360"/>
                                          </p:val>
                                        </p:tav>
                                        <p:tav tm="100000">
                                          <p:val>
                                            <p:fltVal val="0"/>
                                          </p:val>
                                        </p:tav>
                                      </p:tavLst>
                                    </p:anim>
                                    <p:animEffect transition="in" filter="fade">
                                      <p:cBhvr>
                                        <p:cTn id="15" dur="500"/>
                                        <p:tgtEl>
                                          <p:spTgt spid="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http://img0.liveinternet.ru/images/attach/b/3/28/564/28564128_Genrih_Semiradskiy_Noch_nakanune_Ivana_Kupaluy_1880e_szh.JPG"/>
          <p:cNvPicPr>
            <a:picLocks noChangeAspect="1" noChangeArrowheads="1"/>
          </p:cNvPicPr>
          <p:nvPr/>
        </p:nvPicPr>
        <p:blipFill>
          <a:blip r:embed="rId2"/>
          <a:srcRect/>
          <a:stretch>
            <a:fillRect/>
          </a:stretch>
        </p:blipFill>
        <p:spPr bwMode="auto">
          <a:xfrm>
            <a:off x="0" y="1925782"/>
            <a:ext cx="9144000" cy="4932218"/>
          </a:xfrm>
          <a:prstGeom prst="rect">
            <a:avLst/>
          </a:prstGeom>
          <a:noFill/>
        </p:spPr>
      </p:pic>
      <p:pic>
        <p:nvPicPr>
          <p:cNvPr id="1027" name="Picture 3" descr="C:\Users\Маша\AppData\Local\Microsoft\Windows\Temporary Internet Files\Content.IE5\EV2A6DI1\MC900359605[1].wmf"/>
          <p:cNvPicPr>
            <a:picLocks noChangeAspect="1" noChangeArrowheads="1"/>
          </p:cNvPicPr>
          <p:nvPr/>
        </p:nvPicPr>
        <p:blipFill>
          <a:blip r:embed="rId3"/>
          <a:srcRect/>
          <a:stretch>
            <a:fillRect/>
          </a:stretch>
        </p:blipFill>
        <p:spPr bwMode="auto">
          <a:xfrm>
            <a:off x="0" y="642918"/>
            <a:ext cx="1714512" cy="1167913"/>
          </a:xfrm>
          <a:prstGeom prst="rect">
            <a:avLst/>
          </a:prstGeom>
          <a:noFill/>
        </p:spPr>
      </p:pic>
      <p:sp>
        <p:nvSpPr>
          <p:cNvPr id="7" name="TextBox 6"/>
          <p:cNvSpPr txBox="1"/>
          <p:nvPr/>
        </p:nvSpPr>
        <p:spPr>
          <a:xfrm>
            <a:off x="0" y="142852"/>
            <a:ext cx="9144000" cy="1569660"/>
          </a:xfrm>
          <a:prstGeom prst="rect">
            <a:avLst/>
          </a:prstGeom>
          <a:noFill/>
        </p:spPr>
        <p:txBody>
          <a:bodyPr wrap="square" rtlCol="0">
            <a:spAutoFit/>
          </a:bodyPr>
          <a:lstStyle/>
          <a:p>
            <a:pPr algn="ctr"/>
            <a:r>
              <a:rPr lang="ru-RU" sz="2400" b="1" i="1" dirty="0" smtClean="0">
                <a:solidFill>
                  <a:schemeClr val="tx2">
                    <a:lumMod val="50000"/>
                  </a:schemeClr>
                </a:solidFill>
                <a:latin typeface="Georgia" pitchFamily="18" charset="0"/>
              </a:rPr>
              <a:t>Гоголь уже опубликовал (без подписи) </a:t>
            </a:r>
            <a:endParaRPr lang="en-US" sz="2400" b="1" i="1" dirty="0" smtClean="0">
              <a:solidFill>
                <a:schemeClr val="tx2">
                  <a:lumMod val="50000"/>
                </a:schemeClr>
              </a:solidFill>
              <a:latin typeface="Georgia" pitchFamily="18" charset="0"/>
            </a:endParaRPr>
          </a:p>
          <a:p>
            <a:pPr algn="ctr"/>
            <a:r>
              <a:rPr lang="ru-RU" sz="2400" b="1" i="1" dirty="0" smtClean="0">
                <a:solidFill>
                  <a:schemeClr val="tx2">
                    <a:lumMod val="50000"/>
                  </a:schemeClr>
                </a:solidFill>
                <a:latin typeface="Georgia" pitchFamily="18" charset="0"/>
              </a:rPr>
              <a:t>«Вечер накануне Ивана Купалы» в 1829. </a:t>
            </a:r>
            <a:endParaRPr lang="en-US" sz="2400" b="1" i="1" dirty="0" smtClean="0">
              <a:solidFill>
                <a:schemeClr val="tx2">
                  <a:lumMod val="50000"/>
                </a:schemeClr>
              </a:solidFill>
              <a:latin typeface="Georgia" pitchFamily="18" charset="0"/>
            </a:endParaRPr>
          </a:p>
          <a:p>
            <a:pPr algn="ctr"/>
            <a:r>
              <a:rPr lang="ru-RU" sz="2400" b="1" i="1" dirty="0" smtClean="0">
                <a:solidFill>
                  <a:schemeClr val="tx2">
                    <a:lumMod val="50000"/>
                  </a:schemeClr>
                </a:solidFill>
                <a:latin typeface="Georgia" pitchFamily="18" charset="0"/>
              </a:rPr>
              <a:t>Как её автор он знакомится с Василием Андреевичем Жуковским  и А.С.Пушкиным.</a:t>
            </a:r>
            <a:endParaRPr lang="ru-RU" sz="2400" b="1" i="1" dirty="0">
              <a:solidFill>
                <a:schemeClr val="tx2">
                  <a:lumMod val="50000"/>
                </a:schemeClr>
              </a:solidFill>
              <a:latin typeface="Georgia"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commons/thumb/4/4b/Bryullov_portrait_of_Zhukovsky.jpg/220px-Bryullov_portrait_of_Zhukovsky.jpg"/>
          <p:cNvPicPr>
            <a:picLocks noChangeAspect="1" noChangeArrowheads="1"/>
          </p:cNvPicPr>
          <p:nvPr/>
        </p:nvPicPr>
        <p:blipFill>
          <a:blip r:embed="rId2"/>
          <a:srcRect/>
          <a:stretch>
            <a:fillRect/>
          </a:stretch>
        </p:blipFill>
        <p:spPr bwMode="auto">
          <a:xfrm>
            <a:off x="5005376" y="571480"/>
            <a:ext cx="4138624" cy="5643578"/>
          </a:xfrm>
          <a:prstGeom prst="rect">
            <a:avLst/>
          </a:prstGeom>
          <a:noFill/>
        </p:spPr>
      </p:pic>
      <p:sp>
        <p:nvSpPr>
          <p:cNvPr id="3" name="Прямоугольник 2"/>
          <p:cNvSpPr/>
          <p:nvPr/>
        </p:nvSpPr>
        <p:spPr>
          <a:xfrm>
            <a:off x="0" y="1992053"/>
            <a:ext cx="5143504" cy="1141851"/>
          </a:xfrm>
          <a:prstGeom prst="rect">
            <a:avLst/>
          </a:prstGeom>
        </p:spPr>
        <p:txBody>
          <a:bodyPr wrap="square">
            <a:spAutoFit/>
          </a:bodyPr>
          <a:lstStyle/>
          <a:p>
            <a:pPr marL="342900" lvl="0" indent="-342900">
              <a:lnSpc>
                <a:spcPct val="90000"/>
              </a:lnSpc>
              <a:spcBef>
                <a:spcPct val="20000"/>
              </a:spcBef>
              <a:defRPr/>
            </a:pPr>
            <a:r>
              <a:rPr lang="ru-RU" sz="2200" b="1" i="1" dirty="0" smtClean="0">
                <a:solidFill>
                  <a:schemeClr val="tx2">
                    <a:lumMod val="50000"/>
                  </a:schemeClr>
                </a:solidFill>
                <a:latin typeface="Georgia" pitchFamily="18" charset="0"/>
              </a:rPr>
              <a:t>	</a:t>
            </a:r>
            <a:endParaRPr lang="en-US" sz="2200" b="1" i="1" dirty="0" smtClean="0">
              <a:solidFill>
                <a:schemeClr val="tx2">
                  <a:lumMod val="50000"/>
                </a:schemeClr>
              </a:solidFill>
              <a:latin typeface="Georgia" pitchFamily="18" charset="0"/>
            </a:endParaRPr>
          </a:p>
          <a:p>
            <a:pPr marL="342900" lvl="0" indent="-342900">
              <a:lnSpc>
                <a:spcPct val="90000"/>
              </a:lnSpc>
              <a:spcBef>
                <a:spcPct val="20000"/>
              </a:spcBef>
              <a:defRPr/>
            </a:pPr>
            <a:endParaRPr lang="ru-RU" sz="2200" b="1" i="1" dirty="0" smtClean="0">
              <a:solidFill>
                <a:schemeClr val="tx2">
                  <a:lumMod val="50000"/>
                </a:schemeClr>
              </a:solidFill>
              <a:latin typeface="Georgia" pitchFamily="18" charset="0"/>
            </a:endParaRPr>
          </a:p>
          <a:p>
            <a:pPr marL="342900" lvl="0" indent="-342900">
              <a:lnSpc>
                <a:spcPct val="90000"/>
              </a:lnSpc>
              <a:spcBef>
                <a:spcPct val="20000"/>
              </a:spcBef>
              <a:defRPr/>
            </a:pPr>
            <a:r>
              <a:rPr lang="ru-RU" sz="2200" b="1" i="1" dirty="0" smtClean="0">
                <a:solidFill>
                  <a:schemeClr val="tx2">
                    <a:lumMod val="50000"/>
                  </a:schemeClr>
                </a:solidFill>
                <a:latin typeface="Georgia" pitchFamily="18" charset="0"/>
              </a:rPr>
              <a:t>	</a:t>
            </a:r>
          </a:p>
        </p:txBody>
      </p:sp>
      <p:sp>
        <p:nvSpPr>
          <p:cNvPr id="4" name="Прямоугольник 3"/>
          <p:cNvSpPr/>
          <p:nvPr/>
        </p:nvSpPr>
        <p:spPr>
          <a:xfrm>
            <a:off x="0" y="428604"/>
            <a:ext cx="5072066" cy="1569660"/>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В.А. Жуковский -официально первое лицо русской литературы того времени – поэт, переводчик.</a:t>
            </a:r>
            <a:endParaRPr lang="ru-RU" sz="2400" dirty="0"/>
          </a:p>
        </p:txBody>
      </p:sp>
      <p:sp>
        <p:nvSpPr>
          <p:cNvPr id="5" name="Прямоугольник 4"/>
          <p:cNvSpPr/>
          <p:nvPr/>
        </p:nvSpPr>
        <p:spPr>
          <a:xfrm>
            <a:off x="0" y="2285992"/>
            <a:ext cx="5214942" cy="4487382"/>
          </a:xfrm>
          <a:prstGeom prst="rect">
            <a:avLst/>
          </a:prstGeom>
        </p:spPr>
        <p:txBody>
          <a:bodyPr wrap="square">
            <a:spAutoFit/>
          </a:bodyPr>
          <a:lstStyle/>
          <a:p>
            <a:pPr marL="342900" lvl="0" indent="-342900">
              <a:lnSpc>
                <a:spcPct val="90000"/>
              </a:lnSpc>
              <a:spcBef>
                <a:spcPct val="20000"/>
              </a:spcBef>
              <a:defRPr/>
            </a:pPr>
            <a:r>
              <a:rPr lang="ru-RU" sz="2400" b="1" i="1" dirty="0" smtClean="0">
                <a:solidFill>
                  <a:schemeClr val="tx2">
                    <a:lumMod val="50000"/>
                  </a:schemeClr>
                </a:solidFill>
                <a:latin typeface="Georgia" pitchFamily="18" charset="0"/>
              </a:rPr>
              <a:t>	Он был учителем жены Николая </a:t>
            </a:r>
            <a:r>
              <a:rPr lang="en-US" sz="2400" b="1" i="1" dirty="0" smtClean="0">
                <a:solidFill>
                  <a:schemeClr val="tx2">
                    <a:lumMod val="50000"/>
                  </a:schemeClr>
                </a:solidFill>
                <a:latin typeface="Georgia" pitchFamily="18" charset="0"/>
              </a:rPr>
              <a:t>I</a:t>
            </a:r>
            <a:r>
              <a:rPr lang="ru-RU" sz="2400" b="1" i="1" dirty="0" smtClean="0">
                <a:solidFill>
                  <a:schemeClr val="tx2">
                    <a:lumMod val="50000"/>
                  </a:schemeClr>
                </a:solidFill>
                <a:latin typeface="Georgia" pitchFamily="18" charset="0"/>
              </a:rPr>
              <a:t>, а потом 16 лет состоял воспитателем наследника престола, будущего Александра </a:t>
            </a:r>
            <a:r>
              <a:rPr lang="en-US" sz="2400" b="1" i="1" dirty="0" smtClean="0">
                <a:solidFill>
                  <a:schemeClr val="tx2">
                    <a:lumMod val="50000"/>
                  </a:schemeClr>
                </a:solidFill>
                <a:latin typeface="Georgia" pitchFamily="18" charset="0"/>
              </a:rPr>
              <a:t>II</a:t>
            </a:r>
            <a:r>
              <a:rPr lang="ru-RU" sz="2400" b="1" i="1" dirty="0" smtClean="0">
                <a:solidFill>
                  <a:schemeClr val="tx2">
                    <a:lumMod val="50000"/>
                  </a:schemeClr>
                </a:solidFill>
                <a:latin typeface="Georgia" pitchFamily="18" charset="0"/>
              </a:rPr>
              <a:t>.</a:t>
            </a:r>
          </a:p>
          <a:p>
            <a:pPr marL="342900" lvl="0" indent="-342900">
              <a:lnSpc>
                <a:spcPct val="90000"/>
              </a:lnSpc>
              <a:spcBef>
                <a:spcPct val="20000"/>
              </a:spcBef>
              <a:defRPr/>
            </a:pPr>
            <a:r>
              <a:rPr lang="ru-RU" sz="2400" b="1" i="1" dirty="0" smtClean="0">
                <a:solidFill>
                  <a:schemeClr val="tx2">
                    <a:lumMod val="50000"/>
                  </a:schemeClr>
                </a:solidFill>
                <a:latin typeface="Georgia" pitchFamily="18" charset="0"/>
              </a:rPr>
              <a:t>	Жуковский очень помогал Гоголю - обращался к Николаю </a:t>
            </a:r>
            <a:r>
              <a:rPr lang="en-US" sz="2400" b="1" i="1" dirty="0" smtClean="0">
                <a:solidFill>
                  <a:schemeClr val="tx2">
                    <a:lumMod val="50000"/>
                  </a:schemeClr>
                </a:solidFill>
                <a:latin typeface="Georgia" pitchFamily="18" charset="0"/>
              </a:rPr>
              <a:t>I</a:t>
            </a:r>
            <a:r>
              <a:rPr lang="ru-RU" sz="2400" b="1" i="1" dirty="0" smtClean="0">
                <a:solidFill>
                  <a:schemeClr val="tx2">
                    <a:lumMod val="50000"/>
                  </a:schemeClr>
                </a:solidFill>
                <a:latin typeface="Georgia" pitchFamily="18" charset="0"/>
              </a:rPr>
              <a:t>, когда рукописи Гоголя не пропускала цензура, добивался для него пожалования крупных сумм от царя и наследника престола.</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14290"/>
            <a:ext cx="3357522" cy="3896451"/>
          </a:xfrm>
          <a:prstGeom prst="rect">
            <a:avLst/>
          </a:prstGeom>
        </p:spPr>
        <p:txBody>
          <a:bodyPr wrap="square">
            <a:spAutoFit/>
          </a:bodyPr>
          <a:lstStyle/>
          <a:p>
            <a:pPr marL="342900" lvl="0" indent="-342900" algn="ctr">
              <a:lnSpc>
                <a:spcPct val="90000"/>
              </a:lnSpc>
              <a:spcBef>
                <a:spcPct val="20000"/>
              </a:spcBef>
              <a:defRPr/>
            </a:pPr>
            <a:r>
              <a:rPr lang="ru-RU" sz="2400" dirty="0" smtClean="0"/>
              <a:t> </a:t>
            </a:r>
            <a:r>
              <a:rPr lang="ru-RU" sz="2400" b="1" i="1" dirty="0" smtClean="0">
                <a:solidFill>
                  <a:schemeClr val="tx2">
                    <a:lumMod val="50000"/>
                  </a:schemeClr>
                </a:solidFill>
                <a:latin typeface="Georgia" pitchFamily="18" charset="0"/>
              </a:rPr>
              <a:t>В 22 года Гоголя сделал знаменитым автором  сборник </a:t>
            </a:r>
          </a:p>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«Вечера на хуторе близ Диканьки».</a:t>
            </a:r>
          </a:p>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Гимн сказочной стране Украине!</a:t>
            </a:r>
          </a:p>
        </p:txBody>
      </p:sp>
      <p:pic>
        <p:nvPicPr>
          <p:cNvPr id="24578" name="Picture 2" descr="http://img12.imageshost.ru/img/2010/12/18/image_4d0d0b12776df.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43240" y="-142900"/>
            <a:ext cx="6191260" cy="7157098"/>
          </a:xfrm>
          <a:prstGeom prst="rect">
            <a:avLst/>
          </a:prstGeom>
          <a:noFill/>
        </p:spPr>
      </p:pic>
      <p:pic>
        <p:nvPicPr>
          <p:cNvPr id="24580" name="Picture 4" descr="http://img-fotki.yandex.ru/get/5009/elena-komarov.300/0_71437_9ddd0564_XL"/>
          <p:cNvPicPr>
            <a:picLocks noChangeAspect="1" noChangeArrowheads="1"/>
          </p:cNvPicPr>
          <p:nvPr/>
        </p:nvPicPr>
        <p:blipFill>
          <a:blip r:embed="rId4"/>
          <a:srcRect/>
          <a:stretch>
            <a:fillRect/>
          </a:stretch>
        </p:blipFill>
        <p:spPr bwMode="auto">
          <a:xfrm>
            <a:off x="3571868" y="6630"/>
            <a:ext cx="5357818" cy="6851370"/>
          </a:xfrm>
          <a:prstGeom prst="rect">
            <a:avLst/>
          </a:prstGeom>
          <a:noFill/>
        </p:spPr>
      </p:pic>
      <p:sp>
        <p:nvSpPr>
          <p:cNvPr id="24582" name="AutoShape 6" descr="data:image/jpeg;base64,/9j/4AAQSkZJRgABAQAAAQABAAD/2wCEAAkGBhISERQUEhQVFBQVFBQVFBQUFBQUFBQQFBQVFBQUFBQXHCYeFxkjGRQUHy8gIycpLCwsFR4xNTAqNSYrLCkBCQoKDgwOFw8PFikcHBwsKSkpLCksKSkpKSwsKSkpLCkpKSksKSksKSwpKSwpKSkpKSwpKSkpKSwsKSkpKSksLP/AABEIAN4A4wMBIgACEQEDEQH/xAAbAAACAwEBAQAAAAAAAAAAAAACAwEEBQAGB//EADoQAAEDAgQDBgQFAgYDAAAAAAEAAhEDIQQSMUEFUWEicYGRobEGEzLBQlJy0fAU8SNigpKy4RUzov/EABkBAAMBAQEAAAAAAAAAAAAAAAABAgMEBf/EACARAQEBAQACAwEAAwAAAAAAAAABEQIhMQMSQVEEIzL/2gAMAwEAAhEDEQA/APtCMaIQuLkBMqFAKloSAigUuKFASuC6VITAggqbIwluNymQgkYnHMpwXmOScXQF85+KeNmpU7J7DbN6xqVPXWejk19FwPEKdUEscHQYPMd4VkuXyvhPFHU8r2G89r9jzC+jcN4g2tTD2+I5O3CJfyhbc9QSVDVJVEFA5ESgcUAJQqSVCYQUpya4pQ1QEFKcU7KgckAZISagT3lIeUBUrKs5WqoVRymqhBXIiFCRvXGsuzqsHI2vVJWQETikNepD0A1QhzLpQBqQ5BK4FANDkkFG42QBUTN+Icb8ug8jXKY9l8txtW8creS9p8Y8QAbrv6N/79l81rcQBce9Y++l+o2+G1JBavU/C3Fvl1A1x7FTsno8fSfsvCcNxgzr0Dfe/iFfU2b/ABM94+shQVm/D3EfnUGuP1Dsu/U3fxEFaBKqXZpZiHFAVJKBxQAkqJUQk4rGimOZ5fujQ7F4kMF9eX7rAxnFXCXEw0CwBOu3em4msXSXFea4ljc7onsj16rLqr5jY+GOMuNQ03us4EtB5gzA8J8l6UlfMaWMLKjHt/CQRytt/Oa+iYLGCrTa8aOE9x3Hmjm/h9T9PcUlyNxSnGytBNVVXqzUVV6DKK5C6pdckb0IKMOSwEYcqI0FECkhyIFBGyiBS2lEEwZKIJYKYEB1Q2VTiBPy3RqRA8VZedFn8UP08727yBKL6EeD+MqkvDdg2POf3Xm6dJosAPJbHxNVms7pbyt9lkA3WEvhpYuYSg0gyAfBarKGUWkjreO5Z+BC1sNVt6Lb47sxj3MrW+D+JinVdTcYbUAI5Zx+4Povaly+X1mxcbGfBfR+H1w+kx0zLR5xBnxUzxcXfPk+V2VSs7inFm0hH4joOXUp24Umu4lxD5YMfV7LFNSbnXdLqV5kuPVUsZi4EbkeQUWqkL4jjpOUbarGxNGTl5NI8T/PRWGvtPqdjdLhRFs1+Fc0gA9kDSNTsvb/AAjjg+gGxDmEgiZmSSCvLYgDbotn4NeM1QbkN8hIPqU/0r6epcUolESluK0QCoVRrPlOrOJ7lVeUzLJULi1ckb08qJRWUBwVJSCiBQkLmpA0FGClAowUyMBRtKRmTKZTAnG68lxDib341rBZjGunfM6YvyC9W25WJj8DFd1SNRY+F/VZ9+lcZHzjilQmoZ5qq1TxOv8A45HeR/uhTh2yVnz6xo0cPZXqRv6qoxqssKvm5WfU2LD4+y3PhHjQbFB35nQSelmgc15+s+Gzyuq+LYQQ4W0IjmP+kfJfPgcT8r6LxXiwpN5uOgXi8Rii5xc43KjF4wuOZxkqlRmo6TORup5/5R1Kw66vVaznGhTxNsx/0D3cVVqVNzqfvqfUqnxfFlokGOzptuB/x9UvB8Ra5rSSJMT+pXCz9Wn0pblkjqNVXxlAloDXQQRc3kBPrVgA063UVzYxqqiSK9QNAk8hNhcrQ+GHxX6FpHpKoinmb2oJtyhavA8NlcX8hlHedUw9I6sgL1TqV0LcQtE4tOKQ5R85D81ALNMclCMvXIN6JxQhSVwQkTSmAJYcpD0A0LiUGdRKAMuTAUndGCgGtKweOY45iNg10+AlbYKwfiTDABzxuwiOth7LP5Ns8K49vknFqhFeeQHlJn39FscPbN1kcUb2yeRHlF1scCM04/KSPDb0Kjj/AKxfXiNEtsjaVJbbwQUlfcyonpYd9J7ioL+x3ImBV2u7TRsQR4suPSVn8vWd83+7ChWJe4x1nugak9EVCvYNFmjzJP4j1Kq46pDY0g36jb2VXh9YZ3ZpMi3ILLzK6Mli/jKQqncRaPt1381kmhkIAkhhzuPQn+y0swBIHO3lf7pOMLCAHiT0mfMaLb37RPC5Tx1N1gRJurjg3K3XMJzaRr2cu+kzKycDw+DmLQOQvMbTstrA4J1Q9Bqen7q5qbE4Lh2d2YzlFuncFrtAaIFgrBYGtgCANAqdRyuROpq6KuHJ2ayq1EzPD0XzFVZUTpSAi9clSpTD10rpXFDmTZizKcyCV0oBkrgUAKlAGUQKUCp+ZCRnysf4kP8AhO/SVe/rG6zPddYvxFXLqdQjk2PJZ9dfipHzHGtklanw59JHf5j/AKVCu2SVa4BUhzh1B8DYrmvX16la9eeW60JTBdPAuUJb2l29xhKOmqtexB/LUB8HWP8AyVtoVfGNs7q2fFt1zf5E/wBc6/lhz2o8bbaYN5Fu7fpqsOnUPM+C9NjWBzen8Kx8Pw9zquQCXF2XkO/3Kd9t+b4WuGYd1V7WNiTudABck+SNzclZ7HCS0xPnovbcI4SzDsgXcfqdFyenILwvFqs4uqf85+yvMiN2+GjTEwBuvR4BuRoZvcnvWPwAdou2a0nz0Wh8zffVXz/Sq7VcqVUpzqsiQqlRytKW1ErEBSHKKrrJGQ2on51SqhNp1UgsSoQZ1yQeyc5DmSXVFOZUg3MpzJIK4viTsNSgHhy7OqFfibW9Ty091WxPFbQABI6kxEm336KL8kVOasYzi4bYR1cdANB6rz9TFOqvcQ6csiTIh0QAPJWsK01LZoAMz+JztukAe6cMC3MS4zyA7IEmbQot08xSw+McWk1CWlpLdieyTNvA/urOIc40Kk3GWQTAP+0aa80p3CqefNmMcjcK5UhzHgXGUj7/AGUab57V1U8MqRVjmCPv9lGJEEqvh3xVZ+oetlj8k2Vp+PXk3TCNEncdysU9F6P45UEJWIFgeRv3Gx91ZqNslOZII5iFHXH24vP9G+VWkzMzKeRB/wBNj7LV+GeGhoNU3cSWj/K1pg+JI15AdVj0HkTzDr+OvqCvTcPxH+E3u+5WHxeZNarpqL5lWdmrVDzeV9DrVhBvsV4PDYB7qhtEuJvynVadHy9Jwh3+DHNx8hCskpGGaGtAGgsmOcqniClipBjZQ96Coge5VANpkrqxUUUFU3RSKeUDXJtigNNIGB6hLhSkHryUcqAFJaqSRiMTlBKxKnEcxIJJE2uYMaSN1tYrAZ2kTErDxHAKrfpGfudB9bLHudWtObz+odiJMk77zyjbxQiuBBsS2CJEi2ljqsurTqM/9lOszrkzN/3MlV/6ph0qCeRMGe4rKyxckrfwOIDSRO3qnmvK85SxjmkTpPutAV7hVzfBdctE1uas4OuCC0d/pCyXYgbqxwquHPt+V32TTjx+P+t3efdZ2ftt/UPda/HqeWq60SSsWiJdOw91lWseyw1cFXKca8l5jB4uFp0+IWXZO5Y5rxY13vsgbUCyXcRPNLOPRO4X0q9WtU/UP/pp/Yp+ExxEsMgi/gVi4jGTlPJwPhofQlaAdFW/I/ZZ+J14aSePLRqYiyqh2UWFz7d6B+K5JOaVWhosrgBT8+VRa5Ma5OBZzoNUOeU1jVeE4uhLcUyoxLapMs01zTsfNMC5xCCCuQqUg9gCmMaua1S53JX6QMQl1DCG64ElIE1KhWdi8Mx/1ta7vAPur9WR1SddQkqPL434YpO+luT9JLR6KvV4dWawNadBGYyT0XrzSagNFqi8qleDq4bEgXgkbmRPgr3wvjKgxAbUYBLXAFrpvrcRyBXosRh1mYegBXaY3PgSCBPSSFP18nvhT+N6OUtdt2r9Tf7Feaw1KG9Tc95X03iOAbWY5jhMi1pvsfNZtbgFDTJpaQSNOcbrO8nz1jxYanMXo6/w5S/CXDxn3WVisIKQm5EidBAOaCdfy+hU2Vc6iqGoSrDCDcCZMWIMAk3nQgQgzNz5SCYtAN5gbAdf7okothdFsuAAkyPAblaOPc1xBbradrJmCytMtgHSZmxg+y0PlMNw1vkE5L+FbIx2PTA5BiaGR0DQ3H3UArZKw1yay6r0wr2HZaVfKabTYnAIGpkqyC/RIanPKQ8QpCCUp5UXJtdWaeCP4jHQapGqfMXLSFFn5QoTwterlcGJfzVHzk0HQgclmqUt9VAMqCVXIQurLg9JQsoQOeELqiXKQRVaCq+HwwL77Ce9XWsQupwQQlYerUrNrscrgqpNUqLNKeGRj67oAByX7boBhpET4dFg4vEvkkZX5Zgw0O2JeWE9dJ2716TiB7JJvHu45fYn1XkcVhnF7iSGNkScthfLEDf6jGsNKWeFxee5rZkhzrZ8/ZGWCQRAIb2Q223nFT5rIJ7LTkdDgCZEtEAwcxvF40S8RijTc0OqZgSZIYA9t5EjpGtvJUcRxDLSa8gukkl7QZh0DJJ0AgnQG5V5Ch+Gq1ZNrcxAnY6kHlttst7h2IkXt4R4QvN0s7hOYSZhsOzGnE2cTy191q4OzQZMukkW1mLR9+YWeLaPEGZmyNvZVKRWiynIjeFn5IKpMWKLVosFlTwzVaBWk8FRyuNRCATomNpAa36bJkAAnREKA/EfAfujLvBAU8A2vA0EfzdD85RlUGAgnSVKA1lyA3hURiokI2tTI/Ok1XogUL0UEzKIBC4KWvUmhzSoZcoy6UbQgHAWQ1BZSHoXlMlZ5S3VdE97RCycbWdo3f8Al1lZip5Nq41omSFkY17CLCBOsQ0bXBF9T5nVE2gSZdrO/wBldZSBDm6AyM09Z18Fn9/xf0zy8zj+HtJLnmARa4gWBdA63H+rwVbEYkhp+ktiJiGkBgAEbkOjTmtziPCZyumBIOljGluSoYzCuB7RABLnwIyhx1AaCcuumsQj7xU5qicEGsyB2YAhwEQRIAIaSM0CTbRaOGpBu4M3O3is59A8zz/k9FzapbF/7yj7Sj616bC4gDUpFYguJbcfdUMNiswvqtHC0xqbrSSoOw1InZXWUQNfJQx0KZWmJGXLg1Q0o0EEtSy5MKWUw7MgqBSpCZK65ONJclh622hS5yAvQZlaTMynOhaFznBIAqFKzInvS5UqhzCmBJY5NCAIPRtMpeVOaLJkVXbZYmMeGjtWlwA77lb79FmYvDseIcN7KbDlDh2B7crr8juFm4ljpLd5GWBoQZJmdC1amDAFhNgqePvflPksu+c8xpzfwbi3JJJnSN9Nlj1sG4B5ayA3KXOA7IzQGg7bjTmrb6g1EyCIAgzmNz0gJeNALJdY2I63356rHFy/xi1HQ/tXEER+UnQz4eqp17wOd/D+6tYgj+eoSqLMzyeVlXHmn0uYSmtrCtSMBggtajhgF1Z4YWoAUJ73gaJRqoxLguzLvmoDiOieAZKHMhL13zOiMCbrpKg1ETWygOAK5M+UOa5BHurKGV1Wc5E1yvCWjXQ/NSwV0IwakvumCISi1MASMTCnhLpsT2uARg0bQpLkv5wQlyMIZNlSruT3VVQrvujD07DDXwXV6YOoRYf6e8pdVymw9ZNRuXMDoLg952VPEtLgT003stjEU5HmsXEOLSR3jwK5evjytp0yKlTX077furfD8PEfy6HC4IkyRF1s0MMBstOObInrqaZh3EK62vsq7WJ7KXNazUUWYoHNKa58JLnqiRCMU1LE1oQROVLcn1GpBKMCAnUwkhMYUYDlyWSpQApjAlhNaVok1oUqAUD3oAi5NaVXZqEwuSwLElCgDV2dIO+YpzFKlTnQaXPVV5k+SdV1QYdsuPT+yrCWot4ITTlGUOZSC/klJq8NDtQtRltU1sFI9YP/AI2EYwhC3HMCS+gEy1mNp8kQYrn9MFBw6Q1UdSlL/p1f+WuTGqdOjCaaaN9cDWUmpjDyRg1NSkUr+lKH+ud/Ahdi3c08GnDCqS1oVQ1j1S31EYNXi9q5Z8lcjC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84" name="Picture 8" descr="http://img0.liveinternet.ru/images/attach/c/2/68/117/68117021_261.jpg"/>
          <p:cNvPicPr>
            <a:picLocks noChangeAspect="1" noChangeArrowheads="1"/>
          </p:cNvPicPr>
          <p:nvPr/>
        </p:nvPicPr>
        <p:blipFill>
          <a:blip r:embed="rId5"/>
          <a:srcRect l="7293" r="13695" b="4950"/>
          <a:stretch>
            <a:fillRect/>
          </a:stretch>
        </p:blipFill>
        <p:spPr bwMode="auto">
          <a:xfrm>
            <a:off x="571472" y="4241400"/>
            <a:ext cx="2214578" cy="2616600"/>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1000"/>
                                        <p:tgtEl>
                                          <p:spTgt spid="24580"/>
                                        </p:tgtEl>
                                      </p:cBhvr>
                                    </p:animEffect>
                                    <p:anim calcmode="lin" valueType="num">
                                      <p:cBhvr>
                                        <p:cTn id="8" dur="1000" fill="hold"/>
                                        <p:tgtEl>
                                          <p:spTgt spid="24580"/>
                                        </p:tgtEl>
                                        <p:attrNameLst>
                                          <p:attrName>ppt_x</p:attrName>
                                        </p:attrNameLst>
                                      </p:cBhvr>
                                      <p:tavLst>
                                        <p:tav tm="0">
                                          <p:val>
                                            <p:strVal val="#ppt_x"/>
                                          </p:val>
                                        </p:tav>
                                        <p:tav tm="100000">
                                          <p:val>
                                            <p:strVal val="#ppt_x"/>
                                          </p:val>
                                        </p:tav>
                                      </p:tavLst>
                                    </p:anim>
                                    <p:anim calcmode="lin" valueType="num">
                                      <p:cBhvr>
                                        <p:cTn id="9"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01.chitalnya.ru/upload/685/73872079141438.jpg"/>
          <p:cNvPicPr>
            <a:picLocks noChangeAspect="1" noChangeArrowheads="1"/>
          </p:cNvPicPr>
          <p:nvPr/>
        </p:nvPicPr>
        <p:blipFill>
          <a:blip r:embed="rId2"/>
          <a:srcRect/>
          <a:stretch>
            <a:fillRect/>
          </a:stretch>
        </p:blipFill>
        <p:spPr bwMode="auto">
          <a:xfrm>
            <a:off x="0" y="2312972"/>
            <a:ext cx="9144000" cy="4545028"/>
          </a:xfrm>
          <a:prstGeom prst="rect">
            <a:avLst/>
          </a:prstGeom>
          <a:noFill/>
        </p:spPr>
      </p:pic>
      <p:sp>
        <p:nvSpPr>
          <p:cNvPr id="3" name="TextBox 2"/>
          <p:cNvSpPr txBox="1"/>
          <p:nvPr/>
        </p:nvSpPr>
        <p:spPr>
          <a:xfrm>
            <a:off x="0" y="0"/>
            <a:ext cx="9144000" cy="2677656"/>
          </a:xfrm>
          <a:prstGeom prst="rect">
            <a:avLst/>
          </a:prstGeom>
          <a:noFill/>
        </p:spPr>
        <p:txBody>
          <a:bodyPr wrap="square" rtlCol="0">
            <a:spAutoFit/>
          </a:bodyPr>
          <a:lstStyle/>
          <a:p>
            <a:pPr algn="ctr"/>
            <a:r>
              <a:rPr lang="ru-RU" sz="2400" b="1" i="1" dirty="0" smtClean="0">
                <a:solidFill>
                  <a:schemeClr val="tx2">
                    <a:lumMod val="50000"/>
                  </a:schemeClr>
                </a:solidFill>
                <a:latin typeface="Georgia" pitchFamily="18" charset="0"/>
              </a:rPr>
              <a:t>До чего же могуча и привольна эта Украина и как не похожа она на Россию! </a:t>
            </a:r>
          </a:p>
          <a:p>
            <a:pPr algn="ctr"/>
            <a:r>
              <a:rPr lang="ru-RU" sz="2400" b="1" i="1" dirty="0" smtClean="0">
                <a:solidFill>
                  <a:schemeClr val="tx2">
                    <a:lumMod val="50000"/>
                  </a:schemeClr>
                </a:solidFill>
                <a:latin typeface="Georgia" pitchFamily="18" charset="0"/>
              </a:rPr>
              <a:t>Эта земля сущий рог изобилия и здесь любое чудо возможно. </a:t>
            </a:r>
          </a:p>
          <a:p>
            <a:pPr algn="ctr"/>
            <a:r>
              <a:rPr lang="ru-RU" sz="2400" b="1" i="1" dirty="0" smtClean="0">
                <a:solidFill>
                  <a:schemeClr val="tx2">
                    <a:lumMod val="50000"/>
                  </a:schemeClr>
                </a:solidFill>
                <a:latin typeface="Georgia" pitchFamily="18" charset="0"/>
              </a:rPr>
              <a:t>Всё здесь гигантское и все герои с фамилиями </a:t>
            </a:r>
            <a:r>
              <a:rPr lang="ru-RU" sz="2400" b="1" i="1" dirty="0" err="1" smtClean="0">
                <a:solidFill>
                  <a:schemeClr val="tx2">
                    <a:lumMod val="50000"/>
                  </a:schemeClr>
                </a:solidFill>
                <a:latin typeface="Georgia" pitchFamily="18" charset="0"/>
              </a:rPr>
              <a:t>Голокопытенко</a:t>
            </a:r>
            <a:r>
              <a:rPr lang="ru-RU" sz="2400" b="1" i="1" dirty="0" smtClean="0">
                <a:solidFill>
                  <a:schemeClr val="tx2">
                    <a:lumMod val="50000"/>
                  </a:schemeClr>
                </a:solidFill>
                <a:latin typeface="Georgia" pitchFamily="18" charset="0"/>
              </a:rPr>
              <a:t>, </a:t>
            </a:r>
            <a:r>
              <a:rPr lang="ru-RU" sz="2400" b="1" i="1" dirty="0" err="1" smtClean="0">
                <a:solidFill>
                  <a:schemeClr val="tx2">
                    <a:lumMod val="50000"/>
                  </a:schemeClr>
                </a:solidFill>
                <a:latin typeface="Georgia" pitchFamily="18" charset="0"/>
              </a:rPr>
              <a:t>Чухопупенко</a:t>
            </a:r>
            <a:r>
              <a:rPr lang="ru-RU" sz="2400" b="1" i="1" dirty="0" smtClean="0">
                <a:solidFill>
                  <a:schemeClr val="tx2">
                    <a:lumMod val="50000"/>
                  </a:schemeClr>
                </a:solidFill>
                <a:latin typeface="Georgia" pitchFamily="18" charset="0"/>
              </a:rPr>
              <a:t> и  </a:t>
            </a:r>
            <a:r>
              <a:rPr lang="ru-RU" sz="2400" b="1" i="1" dirty="0" err="1" smtClean="0">
                <a:solidFill>
                  <a:schemeClr val="tx2">
                    <a:lumMod val="50000"/>
                  </a:schemeClr>
                </a:solidFill>
                <a:latin typeface="Georgia" pitchFamily="18" charset="0"/>
              </a:rPr>
              <a:t>Кизяколупенко</a:t>
            </a:r>
            <a:r>
              <a:rPr lang="ru-RU" sz="2400" b="1" i="1" dirty="0" smtClean="0">
                <a:solidFill>
                  <a:schemeClr val="tx2">
                    <a:lumMod val="50000"/>
                  </a:schemeClr>
                </a:solidFill>
                <a:latin typeface="Georgia" pitchFamily="18" charset="0"/>
              </a:rPr>
              <a:t>, </a:t>
            </a:r>
            <a:r>
              <a:rPr lang="ru-RU" sz="2400" b="1" i="1" dirty="0" err="1" smtClean="0">
                <a:solidFill>
                  <a:schemeClr val="tx2">
                    <a:lumMod val="50000"/>
                  </a:schemeClr>
                </a:solidFill>
                <a:latin typeface="Georgia" pitchFamily="18" charset="0"/>
              </a:rPr>
              <a:t>Голобородько</a:t>
            </a:r>
            <a:r>
              <a:rPr lang="ru-RU" sz="2400" b="1" i="1" dirty="0" smtClean="0">
                <a:solidFill>
                  <a:schemeClr val="tx2">
                    <a:lumMod val="50000"/>
                  </a:schemeClr>
                </a:solidFill>
                <a:latin typeface="Georgia" pitchFamily="18" charset="0"/>
              </a:rPr>
              <a:t>.</a:t>
            </a:r>
          </a:p>
        </p:txBody>
      </p:sp>
      <p:pic>
        <p:nvPicPr>
          <p:cNvPr id="4" name="Picture 2" descr="http://bibliogid.ru/system/files/6479/original/i_gogol3_2.jpg"/>
          <p:cNvPicPr>
            <a:picLocks noChangeAspect="1" noChangeArrowheads="1"/>
          </p:cNvPicPr>
          <p:nvPr/>
        </p:nvPicPr>
        <p:blipFill>
          <a:blip r:embed="rId3">
            <a:clrChange>
              <a:clrFrom>
                <a:srgbClr val="F5F5F5"/>
              </a:clrFrom>
              <a:clrTo>
                <a:srgbClr val="F5F5F5">
                  <a:alpha val="0"/>
                </a:srgbClr>
              </a:clrTo>
            </a:clrChange>
          </a:blip>
          <a:srcRect/>
          <a:stretch>
            <a:fillRect/>
          </a:stretch>
        </p:blipFill>
        <p:spPr bwMode="auto">
          <a:xfrm flipH="1">
            <a:off x="214282" y="2857496"/>
            <a:ext cx="1159242" cy="107154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2" end="2"/>
                                            </p:txEl>
                                          </p:spTgt>
                                        </p:tgtEl>
                                        <p:attrNameLst>
                                          <p:attrName>ppt_x</p:attrName>
                                          <p:attrName>ppt_y</p:attrName>
                                        </p:attrNameLst>
                                      </p:cBhvr>
                                    </p:animMotion>
                                    <p:animRot by="1500000">
                                      <p:cBhvr>
                                        <p:cTn id="7" dur="125" fill="hold">
                                          <p:stCondLst>
                                            <p:cond delay="0"/>
                                          </p:stCondLst>
                                        </p:cTn>
                                        <p:tgtEl>
                                          <p:spTgt spid="3">
                                            <p:txEl>
                                              <p:pRg st="2" end="2"/>
                                            </p:txEl>
                                          </p:spTgt>
                                        </p:tgtEl>
                                        <p:attrNameLst>
                                          <p:attrName>r</p:attrName>
                                        </p:attrNameLst>
                                      </p:cBhvr>
                                    </p:animRot>
                                    <p:animRot by="-1500000">
                                      <p:cBhvr>
                                        <p:cTn id="8" dur="125" fill="hold">
                                          <p:stCondLst>
                                            <p:cond delay="125"/>
                                          </p:stCondLst>
                                        </p:cTn>
                                        <p:tgtEl>
                                          <p:spTgt spid="3">
                                            <p:txEl>
                                              <p:pRg st="2" end="2"/>
                                            </p:txEl>
                                          </p:spTgt>
                                        </p:tgtEl>
                                        <p:attrNameLst>
                                          <p:attrName>r</p:attrName>
                                        </p:attrNameLst>
                                      </p:cBhvr>
                                    </p:animRot>
                                    <p:animRot by="-1500000">
                                      <p:cBhvr>
                                        <p:cTn id="9" dur="125" fill="hold">
                                          <p:stCondLst>
                                            <p:cond delay="250"/>
                                          </p:stCondLst>
                                        </p:cTn>
                                        <p:tgtEl>
                                          <p:spTgt spid="3">
                                            <p:txEl>
                                              <p:pRg st="2" end="2"/>
                                            </p:txEl>
                                          </p:spTgt>
                                        </p:tgtEl>
                                        <p:attrNameLst>
                                          <p:attrName>r</p:attrName>
                                        </p:attrNameLst>
                                      </p:cBhvr>
                                    </p:animRot>
                                    <p:animRot by="1500000">
                                      <p:cBhvr>
                                        <p:cTn id="10" dur="125" fill="hold">
                                          <p:stCondLst>
                                            <p:cond delay="375"/>
                                          </p:stCondLst>
                                        </p:cTn>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714356"/>
            <a:ext cx="3428992" cy="5262979"/>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У Гоголя язык русский, </a:t>
            </a:r>
          </a:p>
          <a:p>
            <a:pPr algn="ctr"/>
            <a:r>
              <a:rPr lang="ru-RU" sz="2400" b="1" i="1" dirty="0" smtClean="0">
                <a:solidFill>
                  <a:schemeClr val="tx2">
                    <a:lumMod val="50000"/>
                  </a:schemeClr>
                </a:solidFill>
                <a:latin typeface="Georgia" pitchFamily="18" charset="0"/>
              </a:rPr>
              <a:t>но до того цветистый, что уже какой-то другой. </a:t>
            </a:r>
          </a:p>
          <a:p>
            <a:pPr algn="ctr"/>
            <a:r>
              <a:rPr lang="ru-RU" sz="2400" b="1" i="1" dirty="0" smtClean="0">
                <a:solidFill>
                  <a:schemeClr val="tx2">
                    <a:lumMod val="50000"/>
                  </a:schemeClr>
                </a:solidFill>
                <a:latin typeface="Georgia" pitchFamily="18" charset="0"/>
              </a:rPr>
              <a:t>Это Гоголевский русский. </a:t>
            </a:r>
          </a:p>
          <a:p>
            <a:pPr algn="ctr"/>
            <a:r>
              <a:rPr lang="ru-RU" sz="2400" b="1" i="1" dirty="0" smtClean="0">
                <a:solidFill>
                  <a:schemeClr val="tx2">
                    <a:lumMod val="50000"/>
                  </a:schemeClr>
                </a:solidFill>
                <a:latin typeface="Georgia" pitchFamily="18" charset="0"/>
              </a:rPr>
              <a:t>В его книгах Украина предстает далекой диковинной страной! </a:t>
            </a:r>
          </a:p>
        </p:txBody>
      </p:sp>
      <p:pic>
        <p:nvPicPr>
          <p:cNvPr id="60422" name="Picture 6" descr="http://img1.liveinternet.ru/images/attach/c/2/68/444/68444815_37680976_f_2801527.jpg"/>
          <p:cNvPicPr>
            <a:picLocks noChangeAspect="1" noChangeArrowheads="1"/>
          </p:cNvPicPr>
          <p:nvPr/>
        </p:nvPicPr>
        <p:blipFill>
          <a:blip r:embed="rId2"/>
          <a:srcRect/>
          <a:stretch>
            <a:fillRect/>
          </a:stretch>
        </p:blipFill>
        <p:spPr bwMode="auto">
          <a:xfrm>
            <a:off x="3571868" y="-33249"/>
            <a:ext cx="5572132" cy="6891249"/>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wipe(down)">
                                      <p:cBhvr>
                                        <p:cTn id="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podvoh.com/podvohnews/neizvestnaja_ukraina1.jpg"/>
          <p:cNvPicPr>
            <a:picLocks noChangeAspect="1" noChangeArrowheads="1"/>
          </p:cNvPicPr>
          <p:nvPr/>
        </p:nvPicPr>
        <p:blipFill>
          <a:blip r:embed="rId2"/>
          <a:srcRect/>
          <a:stretch>
            <a:fillRect/>
          </a:stretch>
        </p:blipFill>
        <p:spPr bwMode="auto">
          <a:xfrm>
            <a:off x="0" y="2164079"/>
            <a:ext cx="9144000" cy="4693922"/>
          </a:xfrm>
          <a:prstGeom prst="rect">
            <a:avLst/>
          </a:prstGeom>
          <a:noFill/>
        </p:spPr>
      </p:pic>
      <p:pic>
        <p:nvPicPr>
          <p:cNvPr id="1026" name="Picture 2" descr="http://img12.nnm.ru/7/2/f/3/9/b81daad5137a207651ebdf8bc2a_prev.jpg"/>
          <p:cNvPicPr>
            <a:picLocks noChangeAspect="1" noChangeArrowheads="1"/>
          </p:cNvPicPr>
          <p:nvPr/>
        </p:nvPicPr>
        <p:blipFill>
          <a:blip r:embed="rId3">
            <a:clrChange>
              <a:clrFrom>
                <a:srgbClr val="FAFAFA"/>
              </a:clrFrom>
              <a:clrTo>
                <a:srgbClr val="FAFAFA">
                  <a:alpha val="0"/>
                </a:srgbClr>
              </a:clrTo>
            </a:clrChange>
          </a:blip>
          <a:srcRect l="24336" t="1082" r="23672"/>
          <a:stretch>
            <a:fillRect/>
          </a:stretch>
        </p:blipFill>
        <p:spPr bwMode="auto">
          <a:xfrm>
            <a:off x="6715141" y="3395599"/>
            <a:ext cx="2428860" cy="3462401"/>
          </a:xfrm>
          <a:prstGeom prst="rect">
            <a:avLst/>
          </a:prstGeom>
          <a:noFill/>
        </p:spPr>
      </p:pic>
      <p:sp>
        <p:nvSpPr>
          <p:cNvPr id="4" name="TextBox 3"/>
          <p:cNvSpPr txBox="1"/>
          <p:nvPr/>
        </p:nvSpPr>
        <p:spPr>
          <a:xfrm>
            <a:off x="0" y="0"/>
            <a:ext cx="9144000" cy="3785652"/>
          </a:xfrm>
          <a:prstGeom prst="rect">
            <a:avLst/>
          </a:prstGeom>
          <a:noFill/>
        </p:spPr>
        <p:txBody>
          <a:bodyPr wrap="square" rtlCol="0">
            <a:spAutoFit/>
          </a:bodyPr>
          <a:lstStyle/>
          <a:p>
            <a:pPr algn="ctr"/>
            <a:r>
              <a:rPr lang="ru-RU" sz="2400" b="1" i="1" dirty="0" smtClean="0">
                <a:solidFill>
                  <a:schemeClr val="tx2">
                    <a:lumMod val="50000"/>
                  </a:schemeClr>
                </a:solidFill>
                <a:latin typeface="Georgia" pitchFamily="18" charset="0"/>
              </a:rPr>
              <a:t>Самый знаменитый пример украинской гигантомании Гоголя –</a:t>
            </a:r>
          </a:p>
          <a:p>
            <a:pPr algn="ctr"/>
            <a:r>
              <a:rPr lang="ru-RU" sz="2400" b="1" i="1" dirty="0" smtClean="0">
                <a:solidFill>
                  <a:schemeClr val="tx2">
                    <a:lumMod val="50000"/>
                  </a:schemeClr>
                </a:solidFill>
                <a:latin typeface="Georgia" pitchFamily="18" charset="0"/>
              </a:rPr>
              <a:t>«Редкая птица долетит до середины Днепра».</a:t>
            </a:r>
          </a:p>
          <a:p>
            <a:pPr algn="ctr"/>
            <a:r>
              <a:rPr lang="ru-RU" sz="2400" b="1" i="1" dirty="0" smtClean="0">
                <a:solidFill>
                  <a:schemeClr val="tx2">
                    <a:lumMod val="50000"/>
                  </a:schemeClr>
                </a:solidFill>
                <a:latin typeface="Georgia" pitchFamily="18" charset="0"/>
              </a:rPr>
              <a:t>Но не редкие, а все перелетные птицы два раза в год перелетают  не только через Днепр, но и через Черное море.</a:t>
            </a:r>
          </a:p>
          <a:p>
            <a:pPr algn="ctr"/>
            <a:r>
              <a:rPr lang="ru-RU" sz="2400" b="1" i="1" dirty="0" smtClean="0">
                <a:solidFill>
                  <a:schemeClr val="tx2">
                    <a:lumMod val="50000"/>
                  </a:schemeClr>
                </a:solidFill>
                <a:latin typeface="Georgia" pitchFamily="18" charset="0"/>
              </a:rPr>
              <a:t>Только по Гоголю у украинцев шаровары шириной с Черное море, а ватрушки здесь больше тарелки, а вареники величиною со шляпу, то-то здесь потом придумают глобус Украины!</a:t>
            </a:r>
            <a:endParaRPr lang="ru-RU" sz="2400" b="1" i="1" dirty="0">
              <a:solidFill>
                <a:schemeClr val="tx2">
                  <a:lumMod val="50000"/>
                </a:schemeClr>
              </a:solidFill>
              <a:latin typeface="Georgia"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68" y="285728"/>
            <a:ext cx="5572132" cy="4302716"/>
          </a:xfrm>
          <a:prstGeom prst="rect">
            <a:avLst/>
          </a:prstGeom>
        </p:spPr>
        <p:txBody>
          <a:bodyPr wrap="square">
            <a:spAutoFit/>
          </a:bodyPr>
          <a:lstStyle/>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Отзыв А. С. Пушкина: </a:t>
            </a:r>
          </a:p>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«Сейчас прочёл </a:t>
            </a:r>
          </a:p>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«Вечера близ Диканьки». </a:t>
            </a:r>
          </a:p>
          <a:p>
            <a:pPr marL="342900" lvl="0" indent="-342900" algn="ctr">
              <a:lnSpc>
                <a:spcPct val="90000"/>
              </a:lnSpc>
              <a:spcBef>
                <a:spcPct val="20000"/>
              </a:spcBef>
              <a:defRPr/>
            </a:pPr>
            <a:r>
              <a:rPr lang="ru-RU" sz="2400" b="1" i="1" dirty="0" smtClean="0">
                <a:solidFill>
                  <a:schemeClr val="tx2">
                    <a:lumMod val="50000"/>
                  </a:schemeClr>
                </a:solidFill>
                <a:latin typeface="Georgia" pitchFamily="18" charset="0"/>
              </a:rPr>
              <a:t>Они изумили меня. Вот настоящая весёлость, искренняя, непринуждённая, без жеманства, без чопорности. А местами какая поэзия!.. Всё это так необыкновенно в нашей нынешней литературе, что я доселе не образумился…»</a:t>
            </a:r>
          </a:p>
        </p:txBody>
      </p:sp>
      <p:pic>
        <p:nvPicPr>
          <p:cNvPr id="59394" name="Picture 2" descr="File:Ukraine2009M988-989.jpg"/>
          <p:cNvPicPr>
            <a:picLocks noChangeAspect="1" noChangeArrowheads="1"/>
          </p:cNvPicPr>
          <p:nvPr/>
        </p:nvPicPr>
        <p:blipFill>
          <a:blip r:embed="rId2"/>
          <a:srcRect/>
          <a:stretch>
            <a:fillRect/>
          </a:stretch>
        </p:blipFill>
        <p:spPr bwMode="auto">
          <a:xfrm>
            <a:off x="0" y="3429004"/>
            <a:ext cx="4000496" cy="3428996"/>
          </a:xfrm>
          <a:prstGeom prst="rect">
            <a:avLst/>
          </a:prstGeom>
          <a:noFill/>
        </p:spPr>
      </p:pic>
      <p:pic>
        <p:nvPicPr>
          <p:cNvPr id="59396" name="Picture 4" descr="http://toptopart.ru/wp-content/uploads/2011/11/str-136.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flipH="1">
            <a:off x="0" y="-142900"/>
            <a:ext cx="3786182" cy="4016033"/>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down)">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anafor.ru/forums/uploads/post-9775-1238261580.jpg"/>
          <p:cNvPicPr>
            <a:picLocks noChangeAspect="1" noChangeArrowheads="1"/>
          </p:cNvPicPr>
          <p:nvPr/>
        </p:nvPicPr>
        <p:blipFill>
          <a:blip r:embed="rId3"/>
          <a:srcRect/>
          <a:stretch>
            <a:fillRect/>
          </a:stretch>
        </p:blipFill>
        <p:spPr bwMode="auto">
          <a:xfrm>
            <a:off x="4560767" y="-1"/>
            <a:ext cx="4583233" cy="6858001"/>
          </a:xfrm>
          <a:prstGeom prst="rect">
            <a:avLst/>
          </a:prstGeom>
          <a:noFill/>
        </p:spPr>
      </p:pic>
      <p:pic>
        <p:nvPicPr>
          <p:cNvPr id="4" name="Picture 2" descr="http://ruskline.ru/images/2007/9118.jpg"/>
          <p:cNvPicPr>
            <a:picLocks noChangeAspect="1" noChangeArrowheads="1"/>
          </p:cNvPicPr>
          <p:nvPr/>
        </p:nvPicPr>
        <p:blipFill>
          <a:blip r:embed="rId4"/>
          <a:srcRect/>
          <a:stretch>
            <a:fillRect/>
          </a:stretch>
        </p:blipFill>
        <p:spPr bwMode="auto">
          <a:xfrm>
            <a:off x="3650039" y="3357563"/>
            <a:ext cx="5493961" cy="3500438"/>
          </a:xfrm>
          <a:prstGeom prst="rect">
            <a:avLst/>
          </a:prstGeom>
          <a:noFill/>
        </p:spPr>
      </p:pic>
      <p:pic>
        <p:nvPicPr>
          <p:cNvPr id="20486" name="Picture 6" descr="&amp;Ocy;&amp;tcy;&amp;iecy;&amp;lcy;&amp;softcy;-&amp;mcy;&amp;ucy;&amp;zcy;&amp;iecy;&amp;jcy; «&amp;KHcy;&amp;ucy;&amp;tcy;&amp;ocy;&amp;rcy; &amp;Gcy;&amp;ocy;&amp;gcy;&amp;ocy;&amp;lcy;&amp;yacy;»"/>
          <p:cNvPicPr>
            <a:picLocks noChangeAspect="1" noChangeArrowheads="1"/>
          </p:cNvPicPr>
          <p:nvPr/>
        </p:nvPicPr>
        <p:blipFill>
          <a:blip r:embed="rId5"/>
          <a:srcRect/>
          <a:stretch>
            <a:fillRect/>
          </a:stretch>
        </p:blipFill>
        <p:spPr bwMode="auto">
          <a:xfrm>
            <a:off x="3524242" y="2643182"/>
            <a:ext cx="5619757" cy="4214818"/>
          </a:xfrm>
          <a:prstGeom prst="rect">
            <a:avLst/>
          </a:prstGeom>
          <a:noFill/>
        </p:spPr>
      </p:pic>
      <p:sp>
        <p:nvSpPr>
          <p:cNvPr id="5" name="Прямоугольник 4"/>
          <p:cNvSpPr/>
          <p:nvPr/>
        </p:nvSpPr>
        <p:spPr>
          <a:xfrm>
            <a:off x="0" y="214290"/>
            <a:ext cx="4714876" cy="2751522"/>
          </a:xfrm>
          <a:prstGeom prst="rect">
            <a:avLst/>
          </a:prstGeom>
        </p:spPr>
        <p:txBody>
          <a:bodyPr wrap="square">
            <a:spAutoFit/>
          </a:bodyPr>
          <a:lstStyle/>
          <a:p>
            <a:pPr>
              <a:lnSpc>
                <a:spcPct val="90000"/>
              </a:lnSpc>
              <a:defRPr/>
            </a:pPr>
            <a:r>
              <a:rPr lang="ru-RU" sz="2400" b="1" i="1" dirty="0" smtClean="0">
                <a:solidFill>
                  <a:schemeClr val="tx2">
                    <a:lumMod val="50000"/>
                  </a:schemeClr>
                </a:solidFill>
                <a:latin typeface="Georgia" pitchFamily="18" charset="0"/>
              </a:rPr>
              <a:t>Николай Васильевич родился </a:t>
            </a:r>
          </a:p>
          <a:p>
            <a:pPr>
              <a:lnSpc>
                <a:spcPct val="90000"/>
              </a:lnSpc>
              <a:defRPr/>
            </a:pPr>
            <a:r>
              <a:rPr lang="ru-RU" sz="2400" b="1" i="1" dirty="0" smtClean="0">
                <a:solidFill>
                  <a:schemeClr val="tx2">
                    <a:lumMod val="50000"/>
                  </a:schemeClr>
                </a:solidFill>
                <a:latin typeface="Georgia" pitchFamily="18" charset="0"/>
              </a:rPr>
              <a:t>20 марта  1809 года </a:t>
            </a:r>
          </a:p>
          <a:p>
            <a:pPr>
              <a:lnSpc>
                <a:spcPct val="90000"/>
              </a:lnSpc>
              <a:defRPr/>
            </a:pPr>
            <a:r>
              <a:rPr lang="ru-RU" sz="2400" b="1" i="1" dirty="0" smtClean="0">
                <a:solidFill>
                  <a:schemeClr val="tx2">
                    <a:lumMod val="50000"/>
                  </a:schemeClr>
                </a:solidFill>
                <a:latin typeface="Georgia" pitchFamily="18" charset="0"/>
              </a:rPr>
              <a:t>в местечке Великие Сорочинцы Миргородского уезда Полтавской губернии в семье помещика. </a:t>
            </a:r>
          </a:p>
        </p:txBody>
      </p:sp>
      <p:sp>
        <p:nvSpPr>
          <p:cNvPr id="6" name="Прямоугольник 5"/>
          <p:cNvSpPr/>
          <p:nvPr/>
        </p:nvSpPr>
        <p:spPr>
          <a:xfrm>
            <a:off x="0" y="3286124"/>
            <a:ext cx="4500562" cy="2751522"/>
          </a:xfrm>
          <a:prstGeom prst="rect">
            <a:avLst/>
          </a:prstGeom>
        </p:spPr>
        <p:txBody>
          <a:bodyPr wrap="square">
            <a:spAutoFit/>
          </a:bodyPr>
          <a:lstStyle/>
          <a:p>
            <a:pPr>
              <a:lnSpc>
                <a:spcPct val="90000"/>
              </a:lnSpc>
              <a:defRPr/>
            </a:pPr>
            <a:r>
              <a:rPr lang="ru-RU" sz="2400" b="1" i="1" dirty="0" smtClean="0">
                <a:solidFill>
                  <a:schemeClr val="tx2">
                    <a:lumMod val="50000"/>
                  </a:schemeClr>
                </a:solidFill>
                <a:latin typeface="Georgia" pitchFamily="18" charset="0"/>
              </a:rPr>
              <a:t>Мальчика назвали Николаем в честь чудотворной </a:t>
            </a:r>
          </a:p>
          <a:p>
            <a:pPr>
              <a:lnSpc>
                <a:spcPct val="90000"/>
              </a:lnSpc>
              <a:defRPr/>
            </a:pPr>
            <a:r>
              <a:rPr lang="ru-RU" sz="2400" b="1" i="1" dirty="0" smtClean="0">
                <a:solidFill>
                  <a:schemeClr val="tx2">
                    <a:lumMod val="50000"/>
                  </a:schemeClr>
                </a:solidFill>
                <a:latin typeface="Georgia" pitchFamily="18" charset="0"/>
              </a:rPr>
              <a:t>иконы </a:t>
            </a:r>
          </a:p>
          <a:p>
            <a:pPr>
              <a:lnSpc>
                <a:spcPct val="90000"/>
              </a:lnSpc>
              <a:defRPr/>
            </a:pPr>
            <a:r>
              <a:rPr lang="ru-RU" sz="2400" b="1" i="1" dirty="0" smtClean="0">
                <a:solidFill>
                  <a:schemeClr val="tx2">
                    <a:lumMod val="50000"/>
                  </a:schemeClr>
                </a:solidFill>
                <a:latin typeface="Georgia" pitchFamily="18" charset="0"/>
              </a:rPr>
              <a:t>святого Николая, хранившейся </a:t>
            </a:r>
          </a:p>
          <a:p>
            <a:pPr>
              <a:lnSpc>
                <a:spcPct val="90000"/>
              </a:lnSpc>
              <a:defRPr/>
            </a:pPr>
            <a:r>
              <a:rPr lang="ru-RU" sz="2400" b="1" i="1" dirty="0" smtClean="0">
                <a:solidFill>
                  <a:schemeClr val="tx2">
                    <a:lumMod val="50000"/>
                  </a:schemeClr>
                </a:solidFill>
                <a:latin typeface="Georgia" pitchFamily="18" charset="0"/>
              </a:rPr>
              <a:t>в церкви </a:t>
            </a:r>
          </a:p>
          <a:p>
            <a:pPr>
              <a:lnSpc>
                <a:spcPct val="90000"/>
              </a:lnSpc>
              <a:defRPr/>
            </a:pPr>
            <a:r>
              <a:rPr lang="ru-RU" sz="2400" b="1" i="1" dirty="0" smtClean="0">
                <a:solidFill>
                  <a:schemeClr val="tx2">
                    <a:lumMod val="50000"/>
                  </a:schemeClr>
                </a:solidFill>
                <a:latin typeface="Georgia" pitchFamily="18" charset="0"/>
              </a:rPr>
              <a:t>села Диканька. </a:t>
            </a:r>
          </a:p>
        </p:txBody>
      </p:sp>
      <p:pic>
        <p:nvPicPr>
          <p:cNvPr id="9218" name="Picture 2" descr="http://www.prelest.com.ua/images/product_images/popup_images/5427_0.jpg"/>
          <p:cNvPicPr>
            <a:picLocks noChangeAspect="1" noChangeArrowheads="1"/>
          </p:cNvPicPr>
          <p:nvPr/>
        </p:nvPicPr>
        <p:blipFill>
          <a:blip r:embed="rId6" cstate="print">
            <a:clrChange>
              <a:clrFrom>
                <a:srgbClr val="F8F8F8"/>
              </a:clrFrom>
              <a:clrTo>
                <a:srgbClr val="F8F8F8">
                  <a:alpha val="0"/>
                </a:srgbClr>
              </a:clrTo>
            </a:clrChange>
          </a:blip>
          <a:srcRect l="11667" t="4762" r="13333" b="5952"/>
          <a:stretch>
            <a:fillRect/>
          </a:stretch>
        </p:blipFill>
        <p:spPr bwMode="auto">
          <a:xfrm>
            <a:off x="3071802" y="4714884"/>
            <a:ext cx="1285870" cy="214311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0486"/>
                                        </p:tgtEl>
                                        <p:attrNameLst>
                                          <p:attrName>style.visibility</p:attrName>
                                        </p:attrNameLst>
                                      </p:cBhvr>
                                      <p:to>
                                        <p:strVal val="visible"/>
                                      </p:to>
                                    </p:set>
                                    <p:anim calcmode="lin" valueType="num">
                                      <p:cBhvr>
                                        <p:cTn id="21" dur="500" fill="hold"/>
                                        <p:tgtEl>
                                          <p:spTgt spid="2048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048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048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pPr algn="ctr"/>
            <a:r>
              <a:rPr lang="ru-RU" sz="2400" b="1" i="1" dirty="0" smtClean="0">
                <a:solidFill>
                  <a:schemeClr val="tx2">
                    <a:lumMod val="50000"/>
                  </a:schemeClr>
                </a:solidFill>
                <a:latin typeface="Georgia" pitchFamily="18" charset="0"/>
              </a:rPr>
              <a:t>Квартира на Малой Морской в Петербурге, здесь Гоголь и прожил дольше всего – почти 3 года. </a:t>
            </a:r>
          </a:p>
          <a:p>
            <a:pPr algn="ctr"/>
            <a:r>
              <a:rPr lang="ru-RU" sz="2400" b="1" i="1" dirty="0" smtClean="0">
                <a:solidFill>
                  <a:schemeClr val="tx2">
                    <a:lumMod val="50000"/>
                  </a:schemeClr>
                </a:solidFill>
                <a:latin typeface="Georgia" pitchFamily="18" charset="0"/>
              </a:rPr>
              <a:t>А Малая Морская  почти весь 20 век </a:t>
            </a:r>
          </a:p>
          <a:p>
            <a:pPr algn="ctr"/>
            <a:r>
              <a:rPr lang="ru-RU" sz="2400" b="1" i="1" dirty="0" smtClean="0">
                <a:solidFill>
                  <a:schemeClr val="tx2">
                    <a:lumMod val="50000"/>
                  </a:schemeClr>
                </a:solidFill>
                <a:latin typeface="Georgia" pitchFamily="18" charset="0"/>
              </a:rPr>
              <a:t>звалась улицей Гоголя. </a:t>
            </a:r>
            <a:br>
              <a:rPr lang="ru-RU" sz="2400" b="1" i="1" dirty="0" smtClean="0">
                <a:solidFill>
                  <a:schemeClr val="tx2">
                    <a:lumMod val="50000"/>
                  </a:schemeClr>
                </a:solidFill>
                <a:latin typeface="Georgia" pitchFamily="18" charset="0"/>
              </a:rPr>
            </a:br>
            <a:r>
              <a:rPr lang="ru-RU" sz="2400" b="1" i="1" dirty="0" smtClean="0">
                <a:solidFill>
                  <a:schemeClr val="tx2">
                    <a:lumMod val="50000"/>
                  </a:schemeClr>
                </a:solidFill>
                <a:latin typeface="Georgia" pitchFamily="18" charset="0"/>
              </a:rPr>
              <a:t>Здесь написаны «Тарас </a:t>
            </a:r>
            <a:r>
              <a:rPr lang="ru-RU" sz="2400" b="1" i="1" dirty="0" err="1" smtClean="0">
                <a:solidFill>
                  <a:schemeClr val="tx2">
                    <a:lumMod val="50000"/>
                  </a:schemeClr>
                </a:solidFill>
                <a:latin typeface="Georgia" pitchFamily="18" charset="0"/>
              </a:rPr>
              <a:t>Бульба</a:t>
            </a:r>
            <a:r>
              <a:rPr lang="ru-RU" sz="2400" b="1" i="1" dirty="0" smtClean="0">
                <a:solidFill>
                  <a:schemeClr val="tx2">
                    <a:lumMod val="50000"/>
                  </a:schemeClr>
                </a:solidFill>
                <a:latin typeface="Georgia" pitchFamily="18" charset="0"/>
              </a:rPr>
              <a:t>»,  «</a:t>
            </a:r>
            <a:r>
              <a:rPr lang="ru-RU" sz="2400" b="1" i="1" dirty="0" err="1" smtClean="0">
                <a:solidFill>
                  <a:schemeClr val="tx2">
                    <a:lumMod val="50000"/>
                  </a:schemeClr>
                </a:solidFill>
                <a:latin typeface="Georgia" pitchFamily="18" charset="0"/>
              </a:rPr>
              <a:t>Вий</a:t>
            </a:r>
            <a:r>
              <a:rPr lang="ru-RU" sz="2400" b="1" i="1" dirty="0" smtClean="0">
                <a:solidFill>
                  <a:schemeClr val="tx2">
                    <a:lumMod val="50000"/>
                  </a:schemeClr>
                </a:solidFill>
                <a:latin typeface="Georgia" pitchFamily="18" charset="0"/>
              </a:rPr>
              <a:t>», «Невский проспект», «Нос», «Ревизор», «Записки сумасшедшего» и начаты «Мертвые души»</a:t>
            </a:r>
            <a:r>
              <a:rPr lang="ru-RU" b="1" i="1" dirty="0" smtClean="0">
                <a:solidFill>
                  <a:schemeClr val="tx2">
                    <a:lumMod val="50000"/>
                  </a:schemeClr>
                </a:solidFill>
                <a:latin typeface="Georgia" pitchFamily="18" charset="0"/>
              </a:rPr>
              <a:t>.</a:t>
            </a:r>
          </a:p>
        </p:txBody>
      </p:sp>
      <p:pic>
        <p:nvPicPr>
          <p:cNvPr id="3074" name="Picture 2" descr="http://img-fotki.yandex.ru/get/6607/172250161.216/0_7acb_abb10233_orig"/>
          <p:cNvPicPr>
            <a:picLocks noChangeAspect="1" noChangeArrowheads="1"/>
          </p:cNvPicPr>
          <p:nvPr/>
        </p:nvPicPr>
        <p:blipFill>
          <a:blip r:embed="rId2"/>
          <a:srcRect b="20417"/>
          <a:stretch>
            <a:fillRect/>
          </a:stretch>
        </p:blipFill>
        <p:spPr bwMode="auto">
          <a:xfrm>
            <a:off x="3819393" y="2786058"/>
            <a:ext cx="5324607" cy="4071942"/>
          </a:xfrm>
          <a:prstGeom prst="rect">
            <a:avLst/>
          </a:prstGeom>
          <a:noFill/>
        </p:spPr>
      </p:pic>
      <p:pic>
        <p:nvPicPr>
          <p:cNvPr id="16386" name="Picture 2" descr="http://literatura5.narod.ru/kazansk1.jpg"/>
          <p:cNvPicPr>
            <a:picLocks noChangeAspect="1" noChangeArrowheads="1"/>
          </p:cNvPicPr>
          <p:nvPr/>
        </p:nvPicPr>
        <p:blipFill>
          <a:blip r:embed="rId3"/>
          <a:srcRect/>
          <a:stretch>
            <a:fillRect/>
          </a:stretch>
        </p:blipFill>
        <p:spPr bwMode="auto">
          <a:xfrm>
            <a:off x="0" y="2751941"/>
            <a:ext cx="4429124" cy="4106060"/>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215991"/>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Следующим сборником стал «Миргород» </a:t>
            </a:r>
          </a:p>
          <a:p>
            <a:pPr algn="ctr"/>
            <a:r>
              <a:rPr lang="ru-RU" sz="2400" b="1" i="1" dirty="0" smtClean="0">
                <a:solidFill>
                  <a:schemeClr val="tx2">
                    <a:lumMod val="50000"/>
                  </a:schemeClr>
                </a:solidFill>
                <a:latin typeface="Georgia" pitchFamily="18" charset="0"/>
              </a:rPr>
              <a:t>в 1835 году. </a:t>
            </a:r>
            <a:endParaRPr lang="en-US" sz="2400" b="1" i="1" dirty="0" smtClean="0">
              <a:solidFill>
                <a:schemeClr val="tx2">
                  <a:lumMod val="50000"/>
                </a:schemeClr>
              </a:solidFill>
              <a:latin typeface="Georgia" pitchFamily="18" charset="0"/>
            </a:endParaRPr>
          </a:p>
          <a:p>
            <a:pPr algn="ctr"/>
            <a:r>
              <a:rPr lang="ru-RU" sz="2400" b="1" i="1" dirty="0" smtClean="0">
                <a:solidFill>
                  <a:schemeClr val="tx2">
                    <a:lumMod val="50000"/>
                  </a:schemeClr>
                </a:solidFill>
                <a:latin typeface="Georgia" pitchFamily="18" charset="0"/>
              </a:rPr>
              <a:t>В который вошли</a:t>
            </a:r>
            <a:r>
              <a:rPr lang="en-US" sz="2400" b="1" i="1" dirty="0" smtClean="0">
                <a:solidFill>
                  <a:schemeClr val="tx2">
                    <a:lumMod val="50000"/>
                  </a:schemeClr>
                </a:solidFill>
                <a:latin typeface="Georgia" pitchFamily="18" charset="0"/>
              </a:rPr>
              <a:t> </a:t>
            </a:r>
            <a:r>
              <a:rPr lang="ru-RU" sz="2400" b="1" i="1" dirty="0" smtClean="0">
                <a:solidFill>
                  <a:schemeClr val="tx2">
                    <a:lumMod val="50000"/>
                  </a:schemeClr>
                </a:solidFill>
                <a:latin typeface="Georgia" pitchFamily="18" charset="0"/>
              </a:rPr>
              <a:t>повести</a:t>
            </a:r>
          </a:p>
          <a:p>
            <a:pPr algn="ctr"/>
            <a:r>
              <a:rPr lang="ru-RU" sz="2400" b="1" i="1" dirty="0" smtClean="0">
                <a:solidFill>
                  <a:schemeClr val="tx2">
                    <a:lumMod val="50000"/>
                  </a:schemeClr>
                </a:solidFill>
                <a:latin typeface="Georgia" pitchFamily="18" charset="0"/>
              </a:rPr>
              <a:t>«Старосветские помещики»,</a:t>
            </a:r>
          </a:p>
          <a:p>
            <a:pPr algn="ctr"/>
            <a:r>
              <a:rPr lang="ru-RU" sz="2400" b="1" i="1" dirty="0" smtClean="0">
                <a:solidFill>
                  <a:schemeClr val="tx2">
                    <a:lumMod val="50000"/>
                  </a:schemeClr>
                </a:solidFill>
                <a:latin typeface="Georgia" pitchFamily="18" charset="0"/>
              </a:rPr>
              <a:t> </a:t>
            </a:r>
          </a:p>
          <a:p>
            <a:endParaRPr lang="ru-RU" dirty="0" smtClean="0"/>
          </a:p>
        </p:txBody>
      </p:sp>
      <p:pic>
        <p:nvPicPr>
          <p:cNvPr id="4106" name="Picture 10" descr="http://il.rsl.ru/images/116_gogol_sidorov_jpg/ill03953.jpg"/>
          <p:cNvPicPr>
            <a:picLocks noChangeAspect="1" noChangeArrowheads="1"/>
          </p:cNvPicPr>
          <p:nvPr/>
        </p:nvPicPr>
        <p:blipFill>
          <a:blip r:embed="rId2"/>
          <a:srcRect/>
          <a:stretch>
            <a:fillRect/>
          </a:stretch>
        </p:blipFill>
        <p:spPr bwMode="auto">
          <a:xfrm>
            <a:off x="2686050" y="2305049"/>
            <a:ext cx="6457950" cy="4552951"/>
          </a:xfrm>
          <a:prstGeom prst="rect">
            <a:avLst/>
          </a:prstGeom>
          <a:noFill/>
        </p:spPr>
      </p:pic>
      <p:pic>
        <p:nvPicPr>
          <p:cNvPr id="4108" name="Picture 12" descr="&amp;Ncy;.&amp;Vcy;. &amp;Gcy;&amp;ocy;&amp;gcy;&amp;ocy;&amp;lcy;&amp;softcy;  &quot;&amp;Scy;&amp;tcy;&amp;acy;&amp;rcy;&amp;ocy;&amp;scy;&amp;vcy;&amp;iecy;&amp;tcy;&amp;scy;&amp;kcy;&amp;icy;&amp;iecy; &amp;pcy;&amp;ocy;&amp;mcy;&amp;iecy;&amp;shchcy;&amp;icy;&amp;kcy;&amp;icy;&quot;"/>
          <p:cNvPicPr>
            <a:picLocks noChangeAspect="1" noChangeArrowheads="1"/>
          </p:cNvPicPr>
          <p:nvPr/>
        </p:nvPicPr>
        <p:blipFill>
          <a:blip r:embed="rId3"/>
          <a:srcRect l="10282" t="10042" r="10890" b="9623"/>
          <a:stretch>
            <a:fillRect/>
          </a:stretch>
        </p:blipFill>
        <p:spPr bwMode="auto">
          <a:xfrm>
            <a:off x="0" y="1590269"/>
            <a:ext cx="3786182" cy="5267731"/>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xEl>
                                              <p:pRg st="1" end="1"/>
                                            </p:txEl>
                                          </p:spTgt>
                                        </p:tgtEl>
                                        <p:attrNameLst>
                                          <p:attrName>ppt_x</p:attrName>
                                          <p:attrName>ppt_y</p:attrName>
                                        </p:attrNameLst>
                                      </p:cBhvr>
                                    </p:animMotion>
                                    <p:animRot by="1500000">
                                      <p:cBhvr>
                                        <p:cTn id="15" dur="125" fill="hold">
                                          <p:stCondLst>
                                            <p:cond delay="0"/>
                                          </p:stCondLst>
                                        </p:cTn>
                                        <p:tgtEl>
                                          <p:spTgt spid="2">
                                            <p:txEl>
                                              <p:pRg st="1" end="1"/>
                                            </p:txEl>
                                          </p:spTgt>
                                        </p:tgtEl>
                                        <p:attrNameLst>
                                          <p:attrName>r</p:attrName>
                                        </p:attrNameLst>
                                      </p:cBhvr>
                                    </p:animRot>
                                    <p:animRot by="-1500000">
                                      <p:cBhvr>
                                        <p:cTn id="16" dur="125" fill="hold">
                                          <p:stCondLst>
                                            <p:cond delay="125"/>
                                          </p:stCondLst>
                                        </p:cTn>
                                        <p:tgtEl>
                                          <p:spTgt spid="2">
                                            <p:txEl>
                                              <p:pRg st="1" end="1"/>
                                            </p:txEl>
                                          </p:spTgt>
                                        </p:tgtEl>
                                        <p:attrNameLst>
                                          <p:attrName>r</p:attrName>
                                        </p:attrNameLst>
                                      </p:cBhvr>
                                    </p:animRot>
                                    <p:animRot by="-1500000">
                                      <p:cBhvr>
                                        <p:cTn id="17" dur="125" fill="hold">
                                          <p:stCondLst>
                                            <p:cond delay="250"/>
                                          </p:stCondLst>
                                        </p:cTn>
                                        <p:tgtEl>
                                          <p:spTgt spid="2">
                                            <p:txEl>
                                              <p:pRg st="1" end="1"/>
                                            </p:txEl>
                                          </p:spTgt>
                                        </p:tgtEl>
                                        <p:attrNameLst>
                                          <p:attrName>r</p:attrName>
                                        </p:attrNameLst>
                                      </p:cBhvr>
                                    </p:animRot>
                                    <p:animRot by="1500000">
                                      <p:cBhvr>
                                        <p:cTn id="18" dur="125" fill="hold">
                                          <p:stCondLst>
                                            <p:cond delay="375"/>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7" presetClass="emph" presetSubtype="0" fill="hold" nodeType="clickEffect">
                                  <p:stCondLst>
                                    <p:cond delay="0"/>
                                  </p:stCondLst>
                                  <p:childTnLst>
                                    <p:animClr clrSpc="rgb" dir="cw">
                                      <p:cBhvr override="childStyle">
                                        <p:cTn id="22" dur="250" autoRev="1" fill="hold"/>
                                        <p:tgtEl>
                                          <p:spTgt spid="2">
                                            <p:txEl>
                                              <p:pRg st="3" end="3"/>
                                            </p:txEl>
                                          </p:spTgt>
                                        </p:tgtEl>
                                        <p:attrNameLst>
                                          <p:attrName>style.color</p:attrName>
                                        </p:attrNameLst>
                                      </p:cBhvr>
                                      <p:to>
                                        <a:schemeClr val="bg1"/>
                                      </p:to>
                                    </p:animClr>
                                    <p:animClr clrSpc="rgb" dir="cw">
                                      <p:cBhvr>
                                        <p:cTn id="23" dur="250" autoRev="1" fill="hold"/>
                                        <p:tgtEl>
                                          <p:spTgt spid="2">
                                            <p:txEl>
                                              <p:pRg st="3" end="3"/>
                                            </p:txEl>
                                          </p:spTgt>
                                        </p:tgtEl>
                                        <p:attrNameLst>
                                          <p:attrName>fillcolor</p:attrName>
                                        </p:attrNameLst>
                                      </p:cBhvr>
                                      <p:to>
                                        <a:schemeClr val="bg1"/>
                                      </p:to>
                                    </p:animClr>
                                    <p:set>
                                      <p:cBhvr>
                                        <p:cTn id="24" dur="250" autoRev="1" fill="hold"/>
                                        <p:tgtEl>
                                          <p:spTgt spid="2">
                                            <p:txEl>
                                              <p:pRg st="3" end="3"/>
                                            </p:txEl>
                                          </p:spTgt>
                                        </p:tgtEl>
                                        <p:attrNameLst>
                                          <p:attrName>fill.type</p:attrName>
                                        </p:attrNameLst>
                                      </p:cBhvr>
                                      <p:to>
                                        <p:strVal val="solid"/>
                                      </p:to>
                                    </p:set>
                                    <p:set>
                                      <p:cBhvr>
                                        <p:cTn id="25" dur="250" autoRev="1" fill="hold"/>
                                        <p:tgtEl>
                                          <p:spTgt spid="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bulbabook.ts9.ru/img/taras5.jpg"/>
          <p:cNvPicPr>
            <a:picLocks noChangeAspect="1" noChangeArrowheads="1"/>
          </p:cNvPicPr>
          <p:nvPr/>
        </p:nvPicPr>
        <p:blipFill>
          <a:blip r:embed="rId2"/>
          <a:srcRect/>
          <a:stretch>
            <a:fillRect/>
          </a:stretch>
        </p:blipFill>
        <p:spPr bwMode="auto">
          <a:xfrm>
            <a:off x="0" y="0"/>
            <a:ext cx="2857500" cy="3810000"/>
          </a:xfrm>
          <a:prstGeom prst="rect">
            <a:avLst/>
          </a:prstGeom>
          <a:noFill/>
        </p:spPr>
      </p:pic>
      <p:pic>
        <p:nvPicPr>
          <p:cNvPr id="3" name="Picture 4" descr="&amp;Scy;&amp;kcy;&amp;acy;&amp;chcy;&amp;acy;&amp;tcy;&amp;softcy; &amp;ocy;&amp;bcy;&amp;ocy;&amp;icy; &amp;bcy;&amp;ucy;&amp;bcy;&amp;ncy;&amp;ocy;&amp;vcy; &amp;acy;&amp;lcy;&amp;iecy;&amp;kcy;&amp;scy;&amp;acy;&amp;ncy;&amp;dcy;&amp;rcy;,   &amp;tcy;&amp;acy;&amp;rcy;&amp;acy;&amp;scy; &amp;bcy;&amp;ucy;&amp;lcy;&amp;softcy;&amp;bcy;&amp;acy;,   &amp;kcy;&amp;acy;&amp;zcy;&amp;acy;&amp;kcy;&amp;icy;,   &amp;pcy;&amp;iecy;&amp;rcy;&amp;scy;&amp;ocy;&amp;ocy;&amp;ncy;&amp;acy;&amp;zhcy; &amp;bcy;&amp;iecy;&amp;scy;&amp;pcy;&amp;lcy;&amp;acy;&amp;tcy;&amp;ncy;&amp;ocy; &amp;dcy;&amp;lcy;&amp;yacy; &amp;rcy;&amp;acy;&amp;bcy;&amp;ocy;&amp;chcy;&amp;iecy;&amp;gcy;&amp;ocy; &amp;scy;&amp;tcy;&amp;ocy;&amp;lcy;&amp;acy; &amp;vcy; &amp;rcy;&amp;acy;&amp;zcy;&amp;rcy;&amp;iecy;&amp;shcy;&amp;iecy;&amp;ncy;&amp;icy;&amp;icy; 2072x1300 — &amp;kcy;&amp;acy;&amp;rcy;&amp;tcy;&amp;icy;&amp;ncy;&amp;kcy;&amp;acy; &amp;numero;332712"/>
          <p:cNvPicPr>
            <a:picLocks noChangeAspect="1" noChangeArrowheads="1"/>
          </p:cNvPicPr>
          <p:nvPr/>
        </p:nvPicPr>
        <p:blipFill>
          <a:blip r:embed="rId3" cstate="print"/>
          <a:srcRect r="7171"/>
          <a:stretch>
            <a:fillRect/>
          </a:stretch>
        </p:blipFill>
        <p:spPr bwMode="auto">
          <a:xfrm>
            <a:off x="2357423" y="571480"/>
            <a:ext cx="6786578" cy="4578791"/>
          </a:xfrm>
          <a:prstGeom prst="rect">
            <a:avLst/>
          </a:prstGeom>
          <a:noFill/>
        </p:spPr>
      </p:pic>
      <p:sp>
        <p:nvSpPr>
          <p:cNvPr id="7" name="Прямоугольник 6"/>
          <p:cNvSpPr/>
          <p:nvPr/>
        </p:nvSpPr>
        <p:spPr>
          <a:xfrm>
            <a:off x="0" y="0"/>
            <a:ext cx="9144000" cy="523220"/>
          </a:xfrm>
          <a:prstGeom prst="rect">
            <a:avLst/>
          </a:prstGeom>
        </p:spPr>
        <p:txBody>
          <a:bodyPr wrap="square">
            <a:spAutoFit/>
          </a:bodyPr>
          <a:lstStyle/>
          <a:p>
            <a:pPr algn="ctr"/>
            <a:r>
              <a:rPr lang="ru-RU" sz="2800" b="1" i="1" dirty="0" smtClean="0">
                <a:solidFill>
                  <a:schemeClr val="tx2">
                    <a:lumMod val="50000"/>
                  </a:schemeClr>
                </a:solidFill>
                <a:latin typeface="Georgia" pitchFamily="18" charset="0"/>
              </a:rPr>
              <a:t>«Тарас </a:t>
            </a:r>
            <a:r>
              <a:rPr lang="ru-RU" sz="2800" b="1" i="1" dirty="0" err="1" smtClean="0">
                <a:solidFill>
                  <a:schemeClr val="tx2">
                    <a:lumMod val="50000"/>
                  </a:schemeClr>
                </a:solidFill>
                <a:latin typeface="Georgia" pitchFamily="18" charset="0"/>
              </a:rPr>
              <a:t>Бульба</a:t>
            </a:r>
            <a:r>
              <a:rPr lang="ru-RU" sz="2800" b="1" i="1" dirty="0" smtClean="0">
                <a:solidFill>
                  <a:schemeClr val="tx2">
                    <a:lumMod val="50000"/>
                  </a:schemeClr>
                </a:solidFill>
                <a:latin typeface="Georgia" pitchFamily="18" charset="0"/>
              </a:rPr>
              <a:t>»,</a:t>
            </a:r>
          </a:p>
        </p:txBody>
      </p:sp>
      <p:pic>
        <p:nvPicPr>
          <p:cNvPr id="6" name="Picture 2" descr="http://s59.radikal.ru/i165/0904/33/820d9d8a66e3.jpg"/>
          <p:cNvPicPr>
            <a:picLocks noChangeAspect="1" noChangeArrowheads="1"/>
          </p:cNvPicPr>
          <p:nvPr/>
        </p:nvPicPr>
        <p:blipFill>
          <a:blip r:embed="rId4"/>
          <a:srcRect/>
          <a:stretch>
            <a:fillRect/>
          </a:stretch>
        </p:blipFill>
        <p:spPr bwMode="auto">
          <a:xfrm>
            <a:off x="0" y="4219574"/>
            <a:ext cx="6457950" cy="263842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0"/>
            <a:ext cx="5357850" cy="523220"/>
          </a:xfrm>
          <a:prstGeom prst="rect">
            <a:avLst/>
          </a:prstGeom>
        </p:spPr>
        <p:txBody>
          <a:bodyPr wrap="square">
            <a:spAutoFit/>
          </a:bodyPr>
          <a:lstStyle/>
          <a:p>
            <a:pPr algn="ctr"/>
            <a:r>
              <a:rPr lang="ru-RU" sz="2800" b="1" i="1" dirty="0" smtClean="0">
                <a:solidFill>
                  <a:schemeClr val="tx2">
                    <a:lumMod val="50000"/>
                  </a:schemeClr>
                </a:solidFill>
                <a:latin typeface="Georgia" pitchFamily="18" charset="0"/>
              </a:rPr>
              <a:t>«В и </a:t>
            </a:r>
            <a:r>
              <a:rPr lang="ru-RU" sz="2800" b="1" i="1" dirty="0" err="1" smtClean="0">
                <a:solidFill>
                  <a:schemeClr val="tx2">
                    <a:lumMod val="50000"/>
                  </a:schemeClr>
                </a:solidFill>
                <a:latin typeface="Georgia" pitchFamily="18" charset="0"/>
              </a:rPr>
              <a:t>й</a:t>
            </a:r>
            <a:r>
              <a:rPr lang="ru-RU" sz="2800" b="1" i="1" dirty="0" smtClean="0">
                <a:solidFill>
                  <a:schemeClr val="tx2">
                    <a:lumMod val="50000"/>
                  </a:schemeClr>
                </a:solidFill>
                <a:latin typeface="Georgia" pitchFamily="18" charset="0"/>
              </a:rPr>
              <a:t>»,</a:t>
            </a:r>
          </a:p>
        </p:txBody>
      </p:sp>
      <p:pic>
        <p:nvPicPr>
          <p:cNvPr id="3077" name="Picture 5" descr="D:\Фото\ВЕСНА 2012\Мосфильм\Мосфильм (140).JPG"/>
          <p:cNvPicPr>
            <a:picLocks noChangeAspect="1" noChangeArrowheads="1"/>
          </p:cNvPicPr>
          <p:nvPr/>
        </p:nvPicPr>
        <p:blipFill>
          <a:blip r:embed="rId2" cstate="print"/>
          <a:srcRect/>
          <a:stretch>
            <a:fillRect/>
          </a:stretch>
        </p:blipFill>
        <p:spPr bwMode="auto">
          <a:xfrm>
            <a:off x="0" y="1000108"/>
            <a:ext cx="6477013" cy="4857760"/>
          </a:xfrm>
          <a:prstGeom prst="rect">
            <a:avLst/>
          </a:prstGeom>
          <a:noFill/>
        </p:spPr>
      </p:pic>
      <p:pic>
        <p:nvPicPr>
          <p:cNvPr id="3074" name="Picture 2" descr="http://copypast.ru/uploads/posts/1318537476_up67412viy_big.jpg"/>
          <p:cNvPicPr>
            <a:picLocks noChangeAspect="1" noChangeArrowheads="1"/>
          </p:cNvPicPr>
          <p:nvPr/>
        </p:nvPicPr>
        <p:blipFill>
          <a:blip r:embed="rId3"/>
          <a:srcRect/>
          <a:stretch>
            <a:fillRect/>
          </a:stretch>
        </p:blipFill>
        <p:spPr bwMode="auto">
          <a:xfrm>
            <a:off x="5453054" y="0"/>
            <a:ext cx="3690946" cy="5000636"/>
          </a:xfrm>
          <a:prstGeom prst="rect">
            <a:avLst/>
          </a:prstGeom>
          <a:noFill/>
        </p:spPr>
      </p:pic>
      <p:pic>
        <p:nvPicPr>
          <p:cNvPr id="6" name="Picture 4" descr="http://www.myjulia.ru/data/cache/2009/02/28/42974_2616-550x500.jpg"/>
          <p:cNvPicPr>
            <a:picLocks noChangeAspect="1" noChangeArrowheads="1"/>
          </p:cNvPicPr>
          <p:nvPr/>
        </p:nvPicPr>
        <p:blipFill>
          <a:blip r:embed="rId4">
            <a:duotone>
              <a:schemeClr val="accent6">
                <a:shade val="45000"/>
                <a:satMod val="135000"/>
              </a:schemeClr>
              <a:prstClr val="white"/>
            </a:duotone>
          </a:blip>
          <a:srcRect t="5949" r="3303" b="9646"/>
          <a:stretch>
            <a:fillRect/>
          </a:stretch>
        </p:blipFill>
        <p:spPr bwMode="auto">
          <a:xfrm>
            <a:off x="4962494" y="4357670"/>
            <a:ext cx="4181506" cy="2500330"/>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down)">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54107"/>
          </a:xfrm>
          <a:prstGeom prst="rect">
            <a:avLst/>
          </a:prstGeom>
        </p:spPr>
        <p:txBody>
          <a:bodyPr wrap="square">
            <a:spAutoFit/>
          </a:bodyPr>
          <a:lstStyle/>
          <a:p>
            <a:pPr algn="ctr"/>
            <a:r>
              <a:rPr lang="ru-RU" sz="2800" b="1" i="1" dirty="0" smtClean="0">
                <a:solidFill>
                  <a:schemeClr val="tx2">
                    <a:lumMod val="50000"/>
                  </a:schemeClr>
                </a:solidFill>
                <a:latin typeface="Georgia" pitchFamily="18" charset="0"/>
              </a:rPr>
              <a:t>«Повесть о том, как поссорился Иван Иванович с Иваном Никифоровичем»</a:t>
            </a:r>
            <a:endParaRPr lang="ru-RU" sz="2800" b="1" i="1" dirty="0">
              <a:solidFill>
                <a:schemeClr val="tx2">
                  <a:lumMod val="50000"/>
                </a:schemeClr>
              </a:solidFill>
              <a:latin typeface="Georgia" pitchFamily="18" charset="0"/>
            </a:endParaRPr>
          </a:p>
        </p:txBody>
      </p:sp>
      <p:pic>
        <p:nvPicPr>
          <p:cNvPr id="20482" name="Picture 2" descr="http://media7.fast-torrent.ru/media/files/s2/on/vc/kak-possorilis-ivan-ivanovich-.jpg"/>
          <p:cNvPicPr>
            <a:picLocks noChangeAspect="1" noChangeArrowheads="1"/>
          </p:cNvPicPr>
          <p:nvPr/>
        </p:nvPicPr>
        <p:blipFill>
          <a:blip r:embed="rId2"/>
          <a:srcRect/>
          <a:stretch>
            <a:fillRect/>
          </a:stretch>
        </p:blipFill>
        <p:spPr bwMode="auto">
          <a:xfrm>
            <a:off x="0" y="1357298"/>
            <a:ext cx="6457950" cy="4552951"/>
          </a:xfrm>
          <a:prstGeom prst="rect">
            <a:avLst/>
          </a:prstGeom>
          <a:noFill/>
        </p:spPr>
      </p:pic>
      <p:pic>
        <p:nvPicPr>
          <p:cNvPr id="20486" name="Picture 6" descr="http://il.rsl.ru/images/116_gogol_sidorov_jpg/ill03981.jpg"/>
          <p:cNvPicPr>
            <a:picLocks noChangeAspect="1" noChangeArrowheads="1"/>
          </p:cNvPicPr>
          <p:nvPr/>
        </p:nvPicPr>
        <p:blipFill>
          <a:blip r:embed="rId3"/>
          <a:srcRect/>
          <a:stretch>
            <a:fillRect/>
          </a:stretch>
        </p:blipFill>
        <p:spPr bwMode="auto">
          <a:xfrm>
            <a:off x="5214942" y="936214"/>
            <a:ext cx="3929058" cy="5921786"/>
          </a:xfrm>
          <a:prstGeom prst="rect">
            <a:avLst/>
          </a:prstGeom>
          <a:noFill/>
        </p:spPr>
      </p:pic>
      <p:pic>
        <p:nvPicPr>
          <p:cNvPr id="20489" name="Picture 9" descr="C:\Users\Маша\AppData\Local\Microsoft\Windows\Temporary Internet Files\Content.IE5\EV2A6DI1\MC900350383[1].wmf"/>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flipH="1">
            <a:off x="0" y="5992402"/>
            <a:ext cx="857224" cy="865598"/>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E-6 1.05458E-6 L 0.46893 0.00416 " pathEditMode="relative" rAng="0" ptsTypes="AA">
                                      <p:cBhvr>
                                        <p:cTn id="14" dur="2000" fill="hold"/>
                                        <p:tgtEl>
                                          <p:spTgt spid="20489"/>
                                        </p:tgtEl>
                                        <p:attrNameLst>
                                          <p:attrName>ppt_x</p:attrName>
                                          <p:attrName>ppt_y</p:attrName>
                                        </p:attrNameLst>
                                      </p:cBhvr>
                                      <p:rCtr x="23400" y="200"/>
                                    </p:animMotion>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20486"/>
                                        </p:tgtEl>
                                        <p:attrNameLst>
                                          <p:attrName>style.visibility</p:attrName>
                                        </p:attrNameLst>
                                      </p:cBhvr>
                                      <p:to>
                                        <p:strVal val="visible"/>
                                      </p:to>
                                    </p:set>
                                    <p:animEffect transition="in" filter="fade">
                                      <p:cBhvr>
                                        <p:cTn id="19" dur="800" decel="100000"/>
                                        <p:tgtEl>
                                          <p:spTgt spid="20486"/>
                                        </p:tgtEl>
                                      </p:cBhvr>
                                    </p:animEffect>
                                    <p:anim calcmode="lin" valueType="num">
                                      <p:cBhvr>
                                        <p:cTn id="20" dur="800" decel="100000" fill="hold"/>
                                        <p:tgtEl>
                                          <p:spTgt spid="20486"/>
                                        </p:tgtEl>
                                        <p:attrNameLst>
                                          <p:attrName>style.rotation</p:attrName>
                                        </p:attrNameLst>
                                      </p:cBhvr>
                                      <p:tavLst>
                                        <p:tav tm="0">
                                          <p:val>
                                            <p:fltVal val="-90"/>
                                          </p:val>
                                        </p:tav>
                                        <p:tav tm="100000">
                                          <p:val>
                                            <p:fltVal val="0"/>
                                          </p:val>
                                        </p:tav>
                                      </p:tavLst>
                                    </p:anim>
                                    <p:anim calcmode="lin" valueType="num">
                                      <p:cBhvr>
                                        <p:cTn id="21" dur="800" decel="100000" fill="hold"/>
                                        <p:tgtEl>
                                          <p:spTgt spid="20486"/>
                                        </p:tgtEl>
                                        <p:attrNameLst>
                                          <p:attrName>ppt_x</p:attrName>
                                        </p:attrNameLst>
                                      </p:cBhvr>
                                      <p:tavLst>
                                        <p:tav tm="0">
                                          <p:val>
                                            <p:strVal val="#ppt_x+0.4"/>
                                          </p:val>
                                        </p:tav>
                                        <p:tav tm="100000">
                                          <p:val>
                                            <p:strVal val="#ppt_x-0.05"/>
                                          </p:val>
                                        </p:tav>
                                      </p:tavLst>
                                    </p:anim>
                                    <p:anim calcmode="lin" valueType="num">
                                      <p:cBhvr>
                                        <p:cTn id="22" dur="800" decel="100000" fill="hold"/>
                                        <p:tgtEl>
                                          <p:spTgt spid="2048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048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048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9144000" cy="1569660"/>
          </a:xfrm>
          <a:prstGeom prst="rect">
            <a:avLst/>
          </a:prstGeom>
        </p:spPr>
        <p:txBody>
          <a:bodyPr wrap="square">
            <a:spAutoFit/>
          </a:bodyPr>
          <a:lstStyle/>
          <a:p>
            <a:pPr algn="ctr"/>
            <a:r>
              <a:rPr lang="ru-RU" sz="2400" dirty="0" smtClean="0">
                <a:solidFill>
                  <a:schemeClr val="tx2">
                    <a:lumMod val="50000"/>
                  </a:schemeClr>
                </a:solidFill>
                <a:latin typeface="Georgia" pitchFamily="18" charset="0"/>
              </a:rPr>
              <a:t> </a:t>
            </a:r>
            <a:r>
              <a:rPr lang="ru-RU" sz="2400" b="1" i="1" dirty="0" smtClean="0">
                <a:solidFill>
                  <a:schemeClr val="tx2">
                    <a:lumMod val="50000"/>
                  </a:schemeClr>
                </a:solidFill>
                <a:latin typeface="Georgia" pitchFamily="18" charset="0"/>
              </a:rPr>
              <a:t>…не понимаю, для чего это так устроено, что женщины хватают нас за нос так же ловко, как будто за ручку чайника? Или руки их так созданы, или носы наши ни на что более не годятся."</a:t>
            </a:r>
            <a:endParaRPr lang="ru-RU" sz="2400" b="1" i="1" dirty="0">
              <a:solidFill>
                <a:schemeClr val="tx2">
                  <a:lumMod val="50000"/>
                </a:schemeClr>
              </a:solidFill>
              <a:latin typeface="Georgia" pitchFamily="18" charset="0"/>
            </a:endParaRPr>
          </a:p>
        </p:txBody>
      </p:sp>
      <p:sp>
        <p:nvSpPr>
          <p:cNvPr id="3" name="Прямоугольник 2"/>
          <p:cNvSpPr/>
          <p:nvPr/>
        </p:nvSpPr>
        <p:spPr>
          <a:xfrm>
            <a:off x="4741833" y="2071678"/>
            <a:ext cx="4402167" cy="461665"/>
          </a:xfrm>
          <a:prstGeom prst="rect">
            <a:avLst/>
          </a:prstGeom>
        </p:spPr>
        <p:txBody>
          <a:bodyPr wrap="none">
            <a:spAutoFit/>
          </a:bodyPr>
          <a:lstStyle/>
          <a:p>
            <a:r>
              <a:rPr lang="ru-RU" sz="2400" b="1" i="1" dirty="0" smtClean="0">
                <a:solidFill>
                  <a:schemeClr val="tx2">
                    <a:lumMod val="50000"/>
                  </a:schemeClr>
                </a:solidFill>
                <a:latin typeface="Georgia" pitchFamily="18" charset="0"/>
              </a:rPr>
              <a:t>Н. В. Гоголь. «Миргород»</a:t>
            </a:r>
            <a:endParaRPr lang="ru-RU" sz="2400" b="1" i="1" dirty="0">
              <a:solidFill>
                <a:schemeClr val="tx2">
                  <a:lumMod val="50000"/>
                </a:schemeClr>
              </a:solidFill>
              <a:latin typeface="Georgia" pitchFamily="18" charset="0"/>
            </a:endParaRPr>
          </a:p>
        </p:txBody>
      </p:sp>
      <p:pic>
        <p:nvPicPr>
          <p:cNvPr id="15362" name="Picture 2" descr="http://books.satel.com.ua/www/uploads/posts/2009-01/1233336650_16-24.jpg"/>
          <p:cNvPicPr>
            <a:picLocks noChangeAspect="1" noChangeArrowheads="1"/>
          </p:cNvPicPr>
          <p:nvPr/>
        </p:nvPicPr>
        <p:blipFill>
          <a:blip r:embed="rId2"/>
          <a:srcRect l="2597" r="2597" b="3439"/>
          <a:stretch>
            <a:fillRect/>
          </a:stretch>
        </p:blipFill>
        <p:spPr bwMode="auto">
          <a:xfrm>
            <a:off x="0" y="2143116"/>
            <a:ext cx="5214974" cy="4011065"/>
          </a:xfrm>
          <a:prstGeom prst="rect">
            <a:avLst/>
          </a:prstGeom>
          <a:noFill/>
        </p:spPr>
      </p:pic>
      <p:pic>
        <p:nvPicPr>
          <p:cNvPr id="1032" name="Picture 8" descr="http://media.vam.ac.uk/media/thira/collection_images/2006AM/2006AM0510_jpg_l.jpg"/>
          <p:cNvPicPr>
            <a:picLocks noChangeAspect="1" noChangeArrowheads="1"/>
          </p:cNvPicPr>
          <p:nvPr/>
        </p:nvPicPr>
        <p:blipFill>
          <a:blip r:embed="rId3">
            <a:clrChange>
              <a:clrFrom>
                <a:srgbClr val="F6F7F9"/>
              </a:clrFrom>
              <a:clrTo>
                <a:srgbClr val="F6F7F9">
                  <a:alpha val="0"/>
                </a:srgbClr>
              </a:clrTo>
            </a:clrChange>
          </a:blip>
          <a:srcRect l="4277" t="24740" r="9467" b="5190"/>
          <a:stretch>
            <a:fillRect/>
          </a:stretch>
        </p:blipFill>
        <p:spPr bwMode="auto">
          <a:xfrm>
            <a:off x="5347238" y="4357694"/>
            <a:ext cx="3796761" cy="250030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circle(in)">
                                      <p:cBhvr>
                                        <p:cTn id="7"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569660"/>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Осенью 1835 года Гоголь принимается за написание </a:t>
            </a:r>
          </a:p>
          <a:p>
            <a:pPr algn="ctr"/>
            <a:r>
              <a:rPr lang="ru-RU" sz="2400" b="1" i="1" dirty="0" smtClean="0">
                <a:solidFill>
                  <a:schemeClr val="tx2">
                    <a:lumMod val="50000"/>
                  </a:schemeClr>
                </a:solidFill>
                <a:latin typeface="Georgia" pitchFamily="18" charset="0"/>
              </a:rPr>
              <a:t>комедии "Ревизор", </a:t>
            </a:r>
          </a:p>
          <a:p>
            <a:pPr algn="ctr"/>
            <a:r>
              <a:rPr lang="ru-RU" sz="2400" b="1" i="1" dirty="0" smtClean="0">
                <a:solidFill>
                  <a:schemeClr val="tx2">
                    <a:lumMod val="50000"/>
                  </a:schemeClr>
                </a:solidFill>
                <a:latin typeface="Georgia" pitchFamily="18" charset="0"/>
              </a:rPr>
              <a:t>сюжет которого подсказан </a:t>
            </a:r>
          </a:p>
          <a:p>
            <a:pPr algn="ctr"/>
            <a:r>
              <a:rPr lang="ru-RU" sz="2400" b="1" i="1" dirty="0" smtClean="0">
                <a:solidFill>
                  <a:schemeClr val="tx2">
                    <a:lumMod val="50000"/>
                  </a:schemeClr>
                </a:solidFill>
                <a:latin typeface="Georgia" pitchFamily="18" charset="0"/>
              </a:rPr>
              <a:t>был Пушкиным. </a:t>
            </a:r>
            <a:endParaRPr lang="ru-RU" sz="2400" b="1" i="1" dirty="0" smtClean="0">
              <a:latin typeface="Georgia" pitchFamily="18" charset="0"/>
            </a:endParaRPr>
          </a:p>
        </p:txBody>
      </p:sp>
      <p:sp>
        <p:nvSpPr>
          <p:cNvPr id="11" name="Text Box 7"/>
          <p:cNvSpPr txBox="1">
            <a:spLocks noChangeArrowheads="1"/>
          </p:cNvSpPr>
          <p:nvPr/>
        </p:nvSpPr>
        <p:spPr bwMode="auto">
          <a:xfrm>
            <a:off x="0" y="6396335"/>
            <a:ext cx="9144000" cy="461665"/>
          </a:xfrm>
          <a:prstGeom prst="rect">
            <a:avLst/>
          </a:prstGeom>
          <a:noFill/>
          <a:ln w="9525">
            <a:noFill/>
            <a:miter lim="800000"/>
            <a:headEnd/>
            <a:tailEnd/>
          </a:ln>
          <a:effectLst/>
        </p:spPr>
        <p:txBody>
          <a:bodyPr wrap="square">
            <a:spAutoFit/>
          </a:bodyPr>
          <a:lstStyle/>
          <a:p>
            <a:r>
              <a:rPr lang="ru-RU" sz="2400" b="1" i="1" dirty="0">
                <a:solidFill>
                  <a:schemeClr val="tx2">
                    <a:lumMod val="50000"/>
                  </a:schemeClr>
                </a:solidFill>
                <a:latin typeface="Georgia" pitchFamily="18" charset="0"/>
              </a:rPr>
              <a:t>Рисунок Гоголя к последней </a:t>
            </a:r>
            <a:r>
              <a:rPr lang="ru-RU" sz="2400" b="1" i="1" dirty="0" smtClean="0">
                <a:solidFill>
                  <a:schemeClr val="tx2">
                    <a:lumMod val="50000"/>
                  </a:schemeClr>
                </a:solidFill>
                <a:latin typeface="Georgia" pitchFamily="18" charset="0"/>
              </a:rPr>
              <a:t>сцене «</a:t>
            </a:r>
            <a:r>
              <a:rPr lang="ru-RU" sz="2400" b="1" i="1" dirty="0">
                <a:solidFill>
                  <a:schemeClr val="tx2">
                    <a:lumMod val="50000"/>
                  </a:schemeClr>
                </a:solidFill>
                <a:latin typeface="Georgia" pitchFamily="18" charset="0"/>
              </a:rPr>
              <a:t>Ревизора»</a:t>
            </a:r>
          </a:p>
        </p:txBody>
      </p:sp>
      <p:pic>
        <p:nvPicPr>
          <p:cNvPr id="19458" name="Picture 2" descr="http://rudocs.exdat.com/pars_docs/tw_refs/245/244944/244944_html_7ebc33e6.jpg"/>
          <p:cNvPicPr>
            <a:picLocks noChangeAspect="1" noChangeArrowheads="1"/>
          </p:cNvPicPr>
          <p:nvPr/>
        </p:nvPicPr>
        <p:blipFill>
          <a:blip r:embed="rId2"/>
          <a:srcRect/>
          <a:stretch>
            <a:fillRect/>
          </a:stretch>
        </p:blipFill>
        <p:spPr bwMode="auto">
          <a:xfrm>
            <a:off x="5990110" y="1214422"/>
            <a:ext cx="3153891" cy="4714908"/>
          </a:xfrm>
          <a:prstGeom prst="rect">
            <a:avLst/>
          </a:prstGeom>
          <a:noFill/>
        </p:spPr>
      </p:pic>
      <p:pic>
        <p:nvPicPr>
          <p:cNvPr id="14338" name="Picture 2" descr="http://russdom.ru/oldsayte/2004/200404i/skin/gog2.gif"/>
          <p:cNvPicPr>
            <a:picLocks noChangeAspect="1" noChangeArrowheads="1"/>
          </p:cNvPicPr>
          <p:nvPr/>
        </p:nvPicPr>
        <p:blipFill>
          <a:blip r:embed="rId3"/>
          <a:srcRect/>
          <a:stretch>
            <a:fillRect/>
          </a:stretch>
        </p:blipFill>
        <p:spPr bwMode="auto">
          <a:xfrm>
            <a:off x="0" y="2095916"/>
            <a:ext cx="6357950" cy="425755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938992"/>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Премьера пьесы состоялась 19 апреля</a:t>
            </a:r>
          </a:p>
          <a:p>
            <a:pPr algn="ctr"/>
            <a:r>
              <a:rPr lang="ru-RU" sz="2400" b="1" i="1" dirty="0" smtClean="0">
                <a:solidFill>
                  <a:schemeClr val="tx2">
                    <a:lumMod val="50000"/>
                  </a:schemeClr>
                </a:solidFill>
                <a:latin typeface="Georgia" pitchFamily="18" charset="0"/>
              </a:rPr>
              <a:t>в Александринском театре. На петербургской премьере присутствовал сам Николай I. После премьеры «Ревизора» император заявил: </a:t>
            </a:r>
          </a:p>
          <a:p>
            <a:pPr algn="ctr"/>
            <a:r>
              <a:rPr lang="ru-RU" sz="2400" b="1" i="1" dirty="0" smtClean="0">
                <a:solidFill>
                  <a:schemeClr val="tx2">
                    <a:lumMod val="50000"/>
                  </a:schemeClr>
                </a:solidFill>
                <a:latin typeface="Georgia" pitchFamily="18" charset="0"/>
              </a:rPr>
              <a:t>«Ну и пьеса! Всем досталось, а мне более всех!»</a:t>
            </a:r>
          </a:p>
        </p:txBody>
      </p:sp>
      <p:pic>
        <p:nvPicPr>
          <p:cNvPr id="64516" name="Picture 4" descr="http://rudocs.exdat.com/pars_docs/tw_refs/245/244944/244944_html_m5e11c8fe.jpg"/>
          <p:cNvPicPr>
            <a:picLocks noChangeAspect="1" noChangeArrowheads="1"/>
          </p:cNvPicPr>
          <p:nvPr/>
        </p:nvPicPr>
        <p:blipFill>
          <a:blip r:embed="rId2"/>
          <a:srcRect/>
          <a:stretch>
            <a:fillRect/>
          </a:stretch>
        </p:blipFill>
        <p:spPr bwMode="auto">
          <a:xfrm>
            <a:off x="2643174" y="2737373"/>
            <a:ext cx="2857520" cy="4120627"/>
          </a:xfrm>
          <a:prstGeom prst="rect">
            <a:avLst/>
          </a:prstGeom>
          <a:noFill/>
        </p:spPr>
      </p:pic>
      <p:pic>
        <p:nvPicPr>
          <p:cNvPr id="64518" name="Picture 6" descr="http://900igr.net/datai/literatura/Komedija-Gogolja-Revizor/0007-016-KHlestakov-i-Zemljanika.jpg"/>
          <p:cNvPicPr>
            <a:picLocks noChangeAspect="1" noChangeArrowheads="1"/>
          </p:cNvPicPr>
          <p:nvPr/>
        </p:nvPicPr>
        <p:blipFill>
          <a:blip r:embed="rId3"/>
          <a:srcRect/>
          <a:stretch>
            <a:fillRect/>
          </a:stretch>
        </p:blipFill>
        <p:spPr bwMode="auto">
          <a:xfrm>
            <a:off x="0" y="1914264"/>
            <a:ext cx="2857488" cy="4038852"/>
          </a:xfrm>
          <a:prstGeom prst="rect">
            <a:avLst/>
          </a:prstGeom>
          <a:noFill/>
        </p:spPr>
      </p:pic>
      <p:pic>
        <p:nvPicPr>
          <p:cNvPr id="64520" name="Picture 8" descr="&amp;Ncy;&amp;icy;&amp;kcy;&amp;ocy;&amp;lcy;&amp;acy;&amp;jcy; I"/>
          <p:cNvPicPr>
            <a:picLocks noChangeAspect="1" noChangeArrowheads="1"/>
          </p:cNvPicPr>
          <p:nvPr/>
        </p:nvPicPr>
        <p:blipFill>
          <a:blip r:embed="rId4"/>
          <a:srcRect/>
          <a:stretch>
            <a:fillRect/>
          </a:stretch>
        </p:blipFill>
        <p:spPr bwMode="auto">
          <a:xfrm>
            <a:off x="6286512" y="2000240"/>
            <a:ext cx="2857488" cy="3796377"/>
          </a:xfrm>
          <a:prstGeom prst="rect">
            <a:avLst/>
          </a:prstGeom>
          <a:noFill/>
        </p:spPr>
      </p:pic>
      <p:sp>
        <p:nvSpPr>
          <p:cNvPr id="7" name="Прямоугольник 6"/>
          <p:cNvSpPr/>
          <p:nvPr/>
        </p:nvSpPr>
        <p:spPr>
          <a:xfrm>
            <a:off x="0" y="6027003"/>
            <a:ext cx="2589170" cy="830997"/>
          </a:xfrm>
          <a:prstGeom prst="rect">
            <a:avLst/>
          </a:prstGeom>
        </p:spPr>
        <p:txBody>
          <a:bodyPr wrap="none">
            <a:spAutoFit/>
          </a:bodyPr>
          <a:lstStyle/>
          <a:p>
            <a:r>
              <a:rPr lang="ru-RU" sz="2400" b="1" i="1" dirty="0" smtClean="0">
                <a:solidFill>
                  <a:schemeClr val="tx2">
                    <a:lumMod val="50000"/>
                  </a:schemeClr>
                </a:solidFill>
                <a:latin typeface="Georgia" pitchFamily="18" charset="0"/>
              </a:rPr>
              <a:t>Городничий и </a:t>
            </a:r>
          </a:p>
          <a:p>
            <a:r>
              <a:rPr lang="ru-RU" sz="2400" b="1" i="1" dirty="0" smtClean="0">
                <a:solidFill>
                  <a:schemeClr val="tx2">
                    <a:lumMod val="50000"/>
                  </a:schemeClr>
                </a:solidFill>
                <a:latin typeface="Georgia" pitchFamily="18" charset="0"/>
              </a:rPr>
              <a:t>Хлестаков</a:t>
            </a:r>
            <a:endParaRPr lang="ru-RU" sz="2400"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4518"/>
                                        </p:tgtEl>
                                        <p:attrNameLst>
                                          <p:attrName>style.visibility</p:attrName>
                                        </p:attrNameLst>
                                      </p:cBhvr>
                                      <p:to>
                                        <p:strVal val="visible"/>
                                      </p:to>
                                    </p:set>
                                    <p:animEffect transition="in" filter="fade">
                                      <p:cBhvr>
                                        <p:cTn id="12" dur="1000"/>
                                        <p:tgtEl>
                                          <p:spTgt spid="64518"/>
                                        </p:tgtEl>
                                      </p:cBhvr>
                                    </p:animEffect>
                                    <p:anim calcmode="lin" valueType="num">
                                      <p:cBhvr>
                                        <p:cTn id="13" dur="1000" fill="hold"/>
                                        <p:tgtEl>
                                          <p:spTgt spid="64518"/>
                                        </p:tgtEl>
                                        <p:attrNameLst>
                                          <p:attrName>ppt_x</p:attrName>
                                        </p:attrNameLst>
                                      </p:cBhvr>
                                      <p:tavLst>
                                        <p:tav tm="0">
                                          <p:val>
                                            <p:strVal val="#ppt_x"/>
                                          </p:val>
                                        </p:tav>
                                        <p:tav tm="100000">
                                          <p:val>
                                            <p:strVal val="#ppt_x"/>
                                          </p:val>
                                        </p:tav>
                                      </p:tavLst>
                                    </p:anim>
                                    <p:anim calcmode="lin" valueType="num">
                                      <p:cBhvr>
                                        <p:cTn id="14" dur="1000" fill="hold"/>
                                        <p:tgtEl>
                                          <p:spTgt spid="645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4516"/>
                                        </p:tgtEl>
                                        <p:attrNameLst>
                                          <p:attrName>style.visibility</p:attrName>
                                        </p:attrNameLst>
                                      </p:cBhvr>
                                      <p:to>
                                        <p:strVal val="visible"/>
                                      </p:to>
                                    </p:set>
                                    <p:animEffect transition="in" filter="fade">
                                      <p:cBhvr>
                                        <p:cTn id="17" dur="1000"/>
                                        <p:tgtEl>
                                          <p:spTgt spid="64516"/>
                                        </p:tgtEl>
                                      </p:cBhvr>
                                    </p:animEffect>
                                    <p:anim calcmode="lin" valueType="num">
                                      <p:cBhvr>
                                        <p:cTn id="18" dur="1000" fill="hold"/>
                                        <p:tgtEl>
                                          <p:spTgt spid="64516"/>
                                        </p:tgtEl>
                                        <p:attrNameLst>
                                          <p:attrName>ppt_x</p:attrName>
                                        </p:attrNameLst>
                                      </p:cBhvr>
                                      <p:tavLst>
                                        <p:tav tm="0">
                                          <p:val>
                                            <p:strVal val="#ppt_x"/>
                                          </p:val>
                                        </p:tav>
                                        <p:tav tm="100000">
                                          <p:val>
                                            <p:strVal val="#ppt_x"/>
                                          </p:val>
                                        </p:tav>
                                      </p:tavLst>
                                    </p:anim>
                                    <p:anim calcmode="lin" valueType="num">
                                      <p:cBhvr>
                                        <p:cTn id="19" dur="1000" fill="hold"/>
                                        <p:tgtEl>
                                          <p:spTgt spid="645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42910" y="6396335"/>
            <a:ext cx="1936749" cy="461665"/>
          </a:xfrm>
          <a:prstGeom prst="rect">
            <a:avLst/>
          </a:prstGeom>
        </p:spPr>
        <p:txBody>
          <a:bodyPr wrap="none">
            <a:spAutoFit/>
          </a:bodyPr>
          <a:lstStyle/>
          <a:p>
            <a:r>
              <a:rPr lang="ru-RU" sz="2400" b="1" i="1" dirty="0" smtClean="0">
                <a:solidFill>
                  <a:schemeClr val="tx2">
                    <a:lumMod val="50000"/>
                  </a:schemeClr>
                </a:solidFill>
                <a:latin typeface="Georgia" pitchFamily="18" charset="0"/>
              </a:rPr>
              <a:t>«Шинель»</a:t>
            </a:r>
          </a:p>
        </p:txBody>
      </p:sp>
      <p:pic>
        <p:nvPicPr>
          <p:cNvPr id="22534" name="Picture 6" descr="http://www.hrono.ru/img/illyustr/gogol_shinel.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2153593"/>
            <a:ext cx="3214678" cy="4704407"/>
          </a:xfrm>
          <a:prstGeom prst="rect">
            <a:avLst/>
          </a:prstGeom>
          <a:noFill/>
        </p:spPr>
      </p:pic>
      <p:sp>
        <p:nvSpPr>
          <p:cNvPr id="2" name="Прямоугольник 1"/>
          <p:cNvSpPr/>
          <p:nvPr/>
        </p:nvSpPr>
        <p:spPr>
          <a:xfrm>
            <a:off x="0" y="1285860"/>
            <a:ext cx="9144000" cy="1200329"/>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У Гоголя впервые  возникает Петербург 19 века, который известен всем по русской литературе.  </a:t>
            </a:r>
          </a:p>
          <a:p>
            <a:pPr algn="ctr"/>
            <a:endParaRPr lang="ru-RU" sz="2400" dirty="0"/>
          </a:p>
        </p:txBody>
      </p:sp>
      <p:sp>
        <p:nvSpPr>
          <p:cNvPr id="3" name="Прямоугольник 2"/>
          <p:cNvSpPr/>
          <p:nvPr/>
        </p:nvSpPr>
        <p:spPr>
          <a:xfrm>
            <a:off x="0" y="0"/>
            <a:ext cx="9144000" cy="1200329"/>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«Петербургские повести» - объединены общим местом действия -</a:t>
            </a:r>
          </a:p>
          <a:p>
            <a:pPr algn="ctr"/>
            <a:r>
              <a:rPr lang="ru-RU" sz="2400" b="1" i="1" dirty="0" smtClean="0">
                <a:solidFill>
                  <a:schemeClr val="tx2">
                    <a:lumMod val="50000"/>
                  </a:schemeClr>
                </a:solidFill>
                <a:latin typeface="Georgia" pitchFamily="18" charset="0"/>
              </a:rPr>
              <a:t> Санкт-Петербургом 1830—1840-х годов.</a:t>
            </a:r>
          </a:p>
        </p:txBody>
      </p:sp>
      <p:sp>
        <p:nvSpPr>
          <p:cNvPr id="5" name="Прямоугольник 4"/>
          <p:cNvSpPr/>
          <p:nvPr/>
        </p:nvSpPr>
        <p:spPr>
          <a:xfrm>
            <a:off x="3643306" y="4714884"/>
            <a:ext cx="4180953" cy="1938992"/>
          </a:xfrm>
          <a:prstGeom prst="rect">
            <a:avLst/>
          </a:prstGeom>
        </p:spPr>
        <p:txBody>
          <a:bodyPr wrap="none">
            <a:spAutoFit/>
          </a:bodyPr>
          <a:lstStyle/>
          <a:p>
            <a:r>
              <a:rPr lang="ru-RU" sz="2400" b="1" i="1" dirty="0" smtClean="0">
                <a:solidFill>
                  <a:schemeClr val="tx2">
                    <a:lumMod val="50000"/>
                  </a:schemeClr>
                </a:solidFill>
                <a:latin typeface="Georgia" pitchFamily="18" charset="0"/>
              </a:rPr>
              <a:t>Невский проспект</a:t>
            </a:r>
          </a:p>
          <a:p>
            <a:r>
              <a:rPr lang="ru-RU" sz="2400" b="1" i="1" dirty="0" smtClean="0">
                <a:solidFill>
                  <a:schemeClr val="tx2">
                    <a:lumMod val="50000"/>
                  </a:schemeClr>
                </a:solidFill>
                <a:latin typeface="Georgia" pitchFamily="18" charset="0"/>
              </a:rPr>
              <a:t>Нос</a:t>
            </a:r>
          </a:p>
          <a:p>
            <a:r>
              <a:rPr lang="ru-RU" sz="2400" b="1" i="1" dirty="0" smtClean="0">
                <a:solidFill>
                  <a:schemeClr val="tx2">
                    <a:lumMod val="50000"/>
                  </a:schemeClr>
                </a:solidFill>
                <a:latin typeface="Georgia" pitchFamily="18" charset="0"/>
              </a:rPr>
              <a:t>Портрет</a:t>
            </a:r>
          </a:p>
          <a:p>
            <a:r>
              <a:rPr lang="ru-RU" sz="2400" b="1" i="1" dirty="0" smtClean="0">
                <a:solidFill>
                  <a:schemeClr val="tx2">
                    <a:lumMod val="50000"/>
                  </a:schemeClr>
                </a:solidFill>
                <a:latin typeface="Georgia" pitchFamily="18" charset="0"/>
              </a:rPr>
              <a:t>Шинель</a:t>
            </a:r>
          </a:p>
          <a:p>
            <a:r>
              <a:rPr lang="ru-RU" sz="2400" b="1" i="1" dirty="0" smtClean="0">
                <a:solidFill>
                  <a:schemeClr val="tx2">
                    <a:lumMod val="50000"/>
                  </a:schemeClr>
                </a:solidFill>
                <a:latin typeface="Georgia" pitchFamily="18" charset="0"/>
              </a:rPr>
              <a:t>Записки сумасшедшего</a:t>
            </a:r>
            <a:endParaRPr lang="ru-RU" b="1" i="1" dirty="0" smtClean="0">
              <a:solidFill>
                <a:schemeClr val="tx2">
                  <a:lumMod val="50000"/>
                </a:schemeClr>
              </a:solidFill>
              <a:latin typeface="Georgia" pitchFamily="18" charset="0"/>
            </a:endParaRPr>
          </a:p>
        </p:txBody>
      </p:sp>
      <p:pic>
        <p:nvPicPr>
          <p:cNvPr id="22530" name="Picture 2" descr="http://knigopotok.ru/1/221.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14468" y="2143116"/>
            <a:ext cx="2743812" cy="2643206"/>
          </a:xfrm>
          <a:prstGeom prst="rect">
            <a:avLst/>
          </a:prstGeom>
          <a:noFill/>
        </p:spPr>
      </p:pic>
      <p:pic>
        <p:nvPicPr>
          <p:cNvPr id="22532" name="Picture 4" descr="https://st.free-lance.ru/users/boglovskaya/upload/f_4dbf9c07aaa5f.jpg"/>
          <p:cNvPicPr>
            <a:picLocks noChangeAspect="1" noChangeArrowheads="1"/>
          </p:cNvPicPr>
          <p:nvPr/>
        </p:nvPicPr>
        <p:blipFill>
          <a:blip r:embed="rId4"/>
          <a:srcRect l="50491"/>
          <a:stretch>
            <a:fillRect/>
          </a:stretch>
        </p:blipFill>
        <p:spPr bwMode="auto">
          <a:xfrm>
            <a:off x="0" y="2159292"/>
            <a:ext cx="3357554" cy="4698708"/>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dir="cw">
                                      <p:cBhvr override="childStyle">
                                        <p:cTn id="13" dur="250" autoRev="1" fill="hold"/>
                                        <p:tgtEl>
                                          <p:spTgt spid="5">
                                            <p:txEl>
                                              <p:pRg st="0" end="0"/>
                                            </p:txEl>
                                          </p:spTgt>
                                        </p:tgtEl>
                                        <p:attrNameLst>
                                          <p:attrName>style.color</p:attrName>
                                        </p:attrNameLst>
                                      </p:cBhvr>
                                      <p:to>
                                        <a:schemeClr val="bg1"/>
                                      </p:to>
                                    </p:animClr>
                                    <p:animClr clrSpc="rgb" dir="cw">
                                      <p:cBhvr>
                                        <p:cTn id="14" dur="250" autoRev="1" fill="hold"/>
                                        <p:tgtEl>
                                          <p:spTgt spid="5">
                                            <p:txEl>
                                              <p:pRg st="0" end="0"/>
                                            </p:txEl>
                                          </p:spTgt>
                                        </p:tgtEl>
                                        <p:attrNameLst>
                                          <p:attrName>fillcolor</p:attrName>
                                        </p:attrNameLst>
                                      </p:cBhvr>
                                      <p:to>
                                        <a:schemeClr val="bg1"/>
                                      </p:to>
                                    </p:animClr>
                                    <p:set>
                                      <p:cBhvr>
                                        <p:cTn id="15" dur="250" autoRev="1" fill="hold"/>
                                        <p:tgtEl>
                                          <p:spTgt spid="5">
                                            <p:txEl>
                                              <p:pRg st="0" end="0"/>
                                            </p:txEl>
                                          </p:spTgt>
                                        </p:tgtEl>
                                        <p:attrNameLst>
                                          <p:attrName>fill.type</p:attrName>
                                        </p:attrNameLst>
                                      </p:cBhvr>
                                      <p:to>
                                        <p:strVal val="solid"/>
                                      </p:to>
                                    </p:set>
                                    <p:set>
                                      <p:cBhvr>
                                        <p:cTn id="16" dur="250" autoRev="1" fill="hold"/>
                                        <p:tgtEl>
                                          <p:spTgt spid="5">
                                            <p:txEl>
                                              <p:pRg st="0" end="0"/>
                                            </p:txEl>
                                          </p:spTgt>
                                        </p:tgtEl>
                                        <p:attrNameLst>
                                          <p:attrName>fill.on</p:attrName>
                                        </p:attrNameLst>
                                      </p:cBhvr>
                                      <p:to>
                                        <p:strVal val="true"/>
                                      </p:to>
                                    </p:set>
                                  </p:childTnLst>
                                </p:cTn>
                              </p:par>
                              <p:par>
                                <p:cTn id="17" presetID="27" presetClass="emph" presetSubtype="0" fill="hold" nodeType="withEffect">
                                  <p:stCondLst>
                                    <p:cond delay="0"/>
                                  </p:stCondLst>
                                  <p:childTnLst>
                                    <p:animClr clrSpc="rgb" dir="cw">
                                      <p:cBhvr override="childStyle">
                                        <p:cTn id="18" dur="250" autoRev="1" fill="hold"/>
                                        <p:tgtEl>
                                          <p:spTgt spid="5">
                                            <p:txEl>
                                              <p:pRg st="1" end="1"/>
                                            </p:txEl>
                                          </p:spTgt>
                                        </p:tgtEl>
                                        <p:attrNameLst>
                                          <p:attrName>style.color</p:attrName>
                                        </p:attrNameLst>
                                      </p:cBhvr>
                                      <p:to>
                                        <a:schemeClr val="bg1"/>
                                      </p:to>
                                    </p:animClr>
                                    <p:animClr clrSpc="rgb" dir="cw">
                                      <p:cBhvr>
                                        <p:cTn id="19" dur="250" autoRev="1" fill="hold"/>
                                        <p:tgtEl>
                                          <p:spTgt spid="5">
                                            <p:txEl>
                                              <p:pRg st="1" end="1"/>
                                            </p:txEl>
                                          </p:spTgt>
                                        </p:tgtEl>
                                        <p:attrNameLst>
                                          <p:attrName>fillcolor</p:attrName>
                                        </p:attrNameLst>
                                      </p:cBhvr>
                                      <p:to>
                                        <a:schemeClr val="bg1"/>
                                      </p:to>
                                    </p:animClr>
                                    <p:set>
                                      <p:cBhvr>
                                        <p:cTn id="20" dur="250" autoRev="1" fill="hold"/>
                                        <p:tgtEl>
                                          <p:spTgt spid="5">
                                            <p:txEl>
                                              <p:pRg st="1" end="1"/>
                                            </p:txEl>
                                          </p:spTgt>
                                        </p:tgtEl>
                                        <p:attrNameLst>
                                          <p:attrName>fill.type</p:attrName>
                                        </p:attrNameLst>
                                      </p:cBhvr>
                                      <p:to>
                                        <p:strVal val="solid"/>
                                      </p:to>
                                    </p:set>
                                    <p:set>
                                      <p:cBhvr>
                                        <p:cTn id="21" dur="250" autoRev="1" fill="hold"/>
                                        <p:tgtEl>
                                          <p:spTgt spid="5">
                                            <p:txEl>
                                              <p:pRg st="1" end="1"/>
                                            </p:txEl>
                                          </p:spTgt>
                                        </p:tgtEl>
                                        <p:attrNameLst>
                                          <p:attrName>fill.on</p:attrName>
                                        </p:attrNameLst>
                                      </p:cBhvr>
                                      <p:to>
                                        <p:strVal val="true"/>
                                      </p:to>
                                    </p:set>
                                  </p:childTnLst>
                                </p:cTn>
                              </p:par>
                              <p:par>
                                <p:cTn id="22" presetID="27" presetClass="emph" presetSubtype="0" fill="hold" nodeType="withEffect">
                                  <p:stCondLst>
                                    <p:cond delay="0"/>
                                  </p:stCondLst>
                                  <p:childTnLst>
                                    <p:animClr clrSpc="rgb" dir="cw">
                                      <p:cBhvr override="childStyle">
                                        <p:cTn id="23" dur="250" autoRev="1" fill="hold"/>
                                        <p:tgtEl>
                                          <p:spTgt spid="5">
                                            <p:txEl>
                                              <p:pRg st="2" end="2"/>
                                            </p:txEl>
                                          </p:spTgt>
                                        </p:tgtEl>
                                        <p:attrNameLst>
                                          <p:attrName>style.color</p:attrName>
                                        </p:attrNameLst>
                                      </p:cBhvr>
                                      <p:to>
                                        <a:schemeClr val="bg1"/>
                                      </p:to>
                                    </p:animClr>
                                    <p:animClr clrSpc="rgb" dir="cw">
                                      <p:cBhvr>
                                        <p:cTn id="24" dur="250" autoRev="1" fill="hold"/>
                                        <p:tgtEl>
                                          <p:spTgt spid="5">
                                            <p:txEl>
                                              <p:pRg st="2" end="2"/>
                                            </p:txEl>
                                          </p:spTgt>
                                        </p:tgtEl>
                                        <p:attrNameLst>
                                          <p:attrName>fillcolor</p:attrName>
                                        </p:attrNameLst>
                                      </p:cBhvr>
                                      <p:to>
                                        <a:schemeClr val="bg1"/>
                                      </p:to>
                                    </p:animClr>
                                    <p:set>
                                      <p:cBhvr>
                                        <p:cTn id="25" dur="250" autoRev="1" fill="hold"/>
                                        <p:tgtEl>
                                          <p:spTgt spid="5">
                                            <p:txEl>
                                              <p:pRg st="2" end="2"/>
                                            </p:txEl>
                                          </p:spTgt>
                                        </p:tgtEl>
                                        <p:attrNameLst>
                                          <p:attrName>fill.type</p:attrName>
                                        </p:attrNameLst>
                                      </p:cBhvr>
                                      <p:to>
                                        <p:strVal val="solid"/>
                                      </p:to>
                                    </p:set>
                                    <p:set>
                                      <p:cBhvr>
                                        <p:cTn id="26" dur="250" autoRev="1" fill="hold"/>
                                        <p:tgtEl>
                                          <p:spTgt spid="5">
                                            <p:txEl>
                                              <p:pRg st="2" end="2"/>
                                            </p:txEl>
                                          </p:spTgt>
                                        </p:tgtEl>
                                        <p:attrNameLst>
                                          <p:attrName>fill.on</p:attrName>
                                        </p:attrNameLst>
                                      </p:cBhvr>
                                      <p:to>
                                        <p:strVal val="true"/>
                                      </p:to>
                                    </p:set>
                                  </p:childTnLst>
                                </p:cTn>
                              </p:par>
                              <p:par>
                                <p:cTn id="27" presetID="27" presetClass="emph" presetSubtype="0" fill="hold" nodeType="withEffect">
                                  <p:stCondLst>
                                    <p:cond delay="0"/>
                                  </p:stCondLst>
                                  <p:childTnLst>
                                    <p:animClr clrSpc="rgb" dir="cw">
                                      <p:cBhvr override="childStyle">
                                        <p:cTn id="28" dur="250" autoRev="1" fill="hold"/>
                                        <p:tgtEl>
                                          <p:spTgt spid="5">
                                            <p:txEl>
                                              <p:pRg st="3" end="3"/>
                                            </p:txEl>
                                          </p:spTgt>
                                        </p:tgtEl>
                                        <p:attrNameLst>
                                          <p:attrName>style.color</p:attrName>
                                        </p:attrNameLst>
                                      </p:cBhvr>
                                      <p:to>
                                        <a:schemeClr val="bg1"/>
                                      </p:to>
                                    </p:animClr>
                                    <p:animClr clrSpc="rgb" dir="cw">
                                      <p:cBhvr>
                                        <p:cTn id="29" dur="250" autoRev="1" fill="hold"/>
                                        <p:tgtEl>
                                          <p:spTgt spid="5">
                                            <p:txEl>
                                              <p:pRg st="3" end="3"/>
                                            </p:txEl>
                                          </p:spTgt>
                                        </p:tgtEl>
                                        <p:attrNameLst>
                                          <p:attrName>fillcolor</p:attrName>
                                        </p:attrNameLst>
                                      </p:cBhvr>
                                      <p:to>
                                        <a:schemeClr val="bg1"/>
                                      </p:to>
                                    </p:animClr>
                                    <p:set>
                                      <p:cBhvr>
                                        <p:cTn id="30" dur="250" autoRev="1" fill="hold"/>
                                        <p:tgtEl>
                                          <p:spTgt spid="5">
                                            <p:txEl>
                                              <p:pRg st="3" end="3"/>
                                            </p:txEl>
                                          </p:spTgt>
                                        </p:tgtEl>
                                        <p:attrNameLst>
                                          <p:attrName>fill.type</p:attrName>
                                        </p:attrNameLst>
                                      </p:cBhvr>
                                      <p:to>
                                        <p:strVal val="solid"/>
                                      </p:to>
                                    </p:set>
                                    <p:set>
                                      <p:cBhvr>
                                        <p:cTn id="31" dur="250" autoRev="1" fill="hold"/>
                                        <p:tgtEl>
                                          <p:spTgt spid="5">
                                            <p:txEl>
                                              <p:pRg st="3" end="3"/>
                                            </p:txEl>
                                          </p:spTgt>
                                        </p:tgtEl>
                                        <p:attrNameLst>
                                          <p:attrName>fill.on</p:attrName>
                                        </p:attrNameLst>
                                      </p:cBhvr>
                                      <p:to>
                                        <p:strVal val="true"/>
                                      </p:to>
                                    </p:set>
                                  </p:childTnLst>
                                </p:cTn>
                              </p:par>
                              <p:par>
                                <p:cTn id="32" presetID="27" presetClass="emph" presetSubtype="0" fill="hold" nodeType="withEffect">
                                  <p:stCondLst>
                                    <p:cond delay="0"/>
                                  </p:stCondLst>
                                  <p:childTnLst>
                                    <p:animClr clrSpc="rgb" dir="cw">
                                      <p:cBhvr override="childStyle">
                                        <p:cTn id="33" dur="250" autoRev="1" fill="hold"/>
                                        <p:tgtEl>
                                          <p:spTgt spid="5">
                                            <p:txEl>
                                              <p:pRg st="4" end="4"/>
                                            </p:txEl>
                                          </p:spTgt>
                                        </p:tgtEl>
                                        <p:attrNameLst>
                                          <p:attrName>style.color</p:attrName>
                                        </p:attrNameLst>
                                      </p:cBhvr>
                                      <p:to>
                                        <a:schemeClr val="bg1"/>
                                      </p:to>
                                    </p:animClr>
                                    <p:animClr clrSpc="rgb" dir="cw">
                                      <p:cBhvr>
                                        <p:cTn id="34" dur="250" autoRev="1" fill="hold"/>
                                        <p:tgtEl>
                                          <p:spTgt spid="5">
                                            <p:txEl>
                                              <p:pRg st="4" end="4"/>
                                            </p:txEl>
                                          </p:spTgt>
                                        </p:tgtEl>
                                        <p:attrNameLst>
                                          <p:attrName>fillcolor</p:attrName>
                                        </p:attrNameLst>
                                      </p:cBhvr>
                                      <p:to>
                                        <a:schemeClr val="bg1"/>
                                      </p:to>
                                    </p:animClr>
                                    <p:set>
                                      <p:cBhvr>
                                        <p:cTn id="35" dur="250" autoRev="1" fill="hold"/>
                                        <p:tgtEl>
                                          <p:spTgt spid="5">
                                            <p:txEl>
                                              <p:pRg st="4" end="4"/>
                                            </p:txEl>
                                          </p:spTgt>
                                        </p:tgtEl>
                                        <p:attrNameLst>
                                          <p:attrName>fill.type</p:attrName>
                                        </p:attrNameLst>
                                      </p:cBhvr>
                                      <p:to>
                                        <p:strVal val="solid"/>
                                      </p:to>
                                    </p:set>
                                    <p:set>
                                      <p:cBhvr>
                                        <p:cTn id="36" dur="250" autoRev="1" fill="hold"/>
                                        <p:tgtEl>
                                          <p:spTgt spid="5">
                                            <p:txEl>
                                              <p:pRg st="4" end="4"/>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9" presetClass="exit" presetSubtype="0" fill="hold" nodeType="clickEffect">
                                  <p:stCondLst>
                                    <p:cond delay="0"/>
                                  </p:stCondLst>
                                  <p:childTnLst>
                                    <p:anim calcmode="lin" valueType="num">
                                      <p:cBhvr>
                                        <p:cTn id="40" dur="1000"/>
                                        <p:tgtEl>
                                          <p:spTgt spid="22532"/>
                                        </p:tgtEl>
                                        <p:attrNameLst>
                                          <p:attrName>ppt_x</p:attrName>
                                        </p:attrNameLst>
                                      </p:cBhvr>
                                      <p:tavLst>
                                        <p:tav tm="0">
                                          <p:val>
                                            <p:strVal val="ppt_x"/>
                                          </p:val>
                                        </p:tav>
                                        <p:tav tm="100000">
                                          <p:val>
                                            <p:strVal val="ppt_x-.2"/>
                                          </p:val>
                                        </p:tav>
                                      </p:tavLst>
                                    </p:anim>
                                    <p:anim calcmode="lin" valueType="num">
                                      <p:cBhvr>
                                        <p:cTn id="41" dur="1000"/>
                                        <p:tgtEl>
                                          <p:spTgt spid="22532"/>
                                        </p:tgtEl>
                                        <p:attrNameLst>
                                          <p:attrName>ppt_y</p:attrName>
                                        </p:attrNameLst>
                                      </p:cBhvr>
                                      <p:tavLst>
                                        <p:tav tm="0">
                                          <p:val>
                                            <p:strVal val="ppt_y"/>
                                          </p:val>
                                        </p:tav>
                                        <p:tav tm="100000">
                                          <p:val>
                                            <p:strVal val="ppt_y"/>
                                          </p:val>
                                        </p:tav>
                                      </p:tavLst>
                                    </p:anim>
                                    <p:animEffect transition="out" filter="fade">
                                      <p:cBhvr>
                                        <p:cTn id="42" dur="1000"/>
                                        <p:tgtEl>
                                          <p:spTgt spid="22532"/>
                                        </p:tgtEl>
                                      </p:cBhvr>
                                    </p:animEffect>
                                    <p:set>
                                      <p:cBhvr>
                                        <p:cTn id="43" dur="1" fill="hold">
                                          <p:stCondLst>
                                            <p:cond delay="999"/>
                                          </p:stCondLst>
                                        </p:cTn>
                                        <p:tgtEl>
                                          <p:spTgt spid="22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4714876" cy="3046988"/>
          </a:xfrm>
          <a:prstGeom prst="rect">
            <a:avLst/>
          </a:prstGeom>
        </p:spPr>
        <p:txBody>
          <a:bodyPr wrap="square">
            <a:spAutoFit/>
          </a:bodyPr>
          <a:lstStyle/>
          <a:p>
            <a:r>
              <a:rPr lang="ru-RU" sz="2400" b="1" i="1" dirty="0" smtClean="0">
                <a:solidFill>
                  <a:schemeClr val="tx2">
                    <a:lumMod val="50000"/>
                  </a:schemeClr>
                </a:solidFill>
                <a:latin typeface="Georgia" pitchFamily="18" charset="0"/>
              </a:rPr>
              <a:t>В июне 1836 писатель уезжает из Петербурга в Германию, затем в Швейцарию и Париж, где принимается за роман «Мертвые души». Сюжет был также подсказан Пушкиным. </a:t>
            </a:r>
          </a:p>
        </p:txBody>
      </p:sp>
      <p:sp>
        <p:nvSpPr>
          <p:cNvPr id="4" name="Прямоугольник 3"/>
          <p:cNvSpPr/>
          <p:nvPr/>
        </p:nvSpPr>
        <p:spPr>
          <a:xfrm>
            <a:off x="0" y="6286520"/>
            <a:ext cx="9144000" cy="461665"/>
          </a:xfrm>
          <a:prstGeom prst="rect">
            <a:avLst/>
          </a:prstGeom>
        </p:spPr>
        <p:txBody>
          <a:bodyPr wrap="square">
            <a:spAutoFit/>
          </a:bodyPr>
          <a:lstStyle/>
          <a:p>
            <a:pPr algn="r"/>
            <a:r>
              <a:rPr lang="ru-RU" sz="2400" b="1" i="1" dirty="0" smtClean="0">
                <a:solidFill>
                  <a:schemeClr val="tx2">
                    <a:lumMod val="50000"/>
                  </a:schemeClr>
                </a:solidFill>
                <a:latin typeface="Georgia" pitchFamily="18" charset="0"/>
              </a:rPr>
              <a:t>Гоголь прожил за границей около 12 лет.</a:t>
            </a:r>
            <a:endParaRPr lang="ru-RU" sz="2400" b="1" i="1" dirty="0">
              <a:solidFill>
                <a:schemeClr val="tx2">
                  <a:lumMod val="50000"/>
                </a:schemeClr>
              </a:solidFill>
            </a:endParaRPr>
          </a:p>
        </p:txBody>
      </p:sp>
      <p:pic>
        <p:nvPicPr>
          <p:cNvPr id="20482" name="Picture 2" descr="http://russian.sumy.ua/wp-content/uploads/b1.jpg"/>
          <p:cNvPicPr>
            <a:picLocks noChangeAspect="1" noChangeArrowheads="1"/>
          </p:cNvPicPr>
          <p:nvPr/>
        </p:nvPicPr>
        <p:blipFill>
          <a:blip r:embed="rId3"/>
          <a:srcRect/>
          <a:stretch>
            <a:fillRect/>
          </a:stretch>
        </p:blipFill>
        <p:spPr bwMode="auto">
          <a:xfrm>
            <a:off x="4596563" y="0"/>
            <a:ext cx="4547437" cy="3000372"/>
          </a:xfrm>
          <a:prstGeom prst="rect">
            <a:avLst/>
          </a:prstGeom>
          <a:noFill/>
        </p:spPr>
      </p:pic>
      <p:pic>
        <p:nvPicPr>
          <p:cNvPr id="20484" name="Picture 4" descr="http://www.deich.ru/images/daych-catalog-600x600_1/item/mertvye-dushi.png"/>
          <p:cNvPicPr>
            <a:picLocks noChangeAspect="1" noChangeArrowheads="1"/>
          </p:cNvPicPr>
          <p:nvPr/>
        </p:nvPicPr>
        <p:blipFill>
          <a:blip r:embed="rId4"/>
          <a:srcRect/>
          <a:stretch>
            <a:fillRect/>
          </a:stretch>
        </p:blipFill>
        <p:spPr bwMode="auto">
          <a:xfrm>
            <a:off x="0" y="2979984"/>
            <a:ext cx="2714612" cy="3878016"/>
          </a:xfrm>
          <a:prstGeom prst="rect">
            <a:avLst/>
          </a:prstGeom>
          <a:noFill/>
        </p:spPr>
      </p:pic>
      <p:sp>
        <p:nvSpPr>
          <p:cNvPr id="6" name="Прямоугольник 5"/>
          <p:cNvSpPr/>
          <p:nvPr/>
        </p:nvSpPr>
        <p:spPr>
          <a:xfrm>
            <a:off x="3071802" y="3286124"/>
            <a:ext cx="6072198" cy="3046988"/>
          </a:xfrm>
          <a:prstGeom prst="rect">
            <a:avLst/>
          </a:prstGeom>
        </p:spPr>
        <p:txBody>
          <a:bodyPr wrap="square">
            <a:spAutoFit/>
          </a:bodyPr>
          <a:lstStyle/>
          <a:p>
            <a:pPr algn="r"/>
            <a:r>
              <a:rPr lang="ru-RU" sz="2400" b="1" i="1" dirty="0" smtClean="0">
                <a:solidFill>
                  <a:schemeClr val="tx2">
                    <a:lumMod val="50000"/>
                  </a:schemeClr>
                </a:solidFill>
                <a:latin typeface="Georgia" pitchFamily="18" charset="0"/>
              </a:rPr>
              <a:t>Здесь в феврале 1837, в разгар работы над "Мертвыми душами", он получает потрясшее его известие о гибели Пушкина. </a:t>
            </a:r>
          </a:p>
          <a:p>
            <a:pPr algn="r"/>
            <a:r>
              <a:rPr lang="ru-RU" sz="2400" b="1" i="1" dirty="0" smtClean="0">
                <a:solidFill>
                  <a:schemeClr val="tx2">
                    <a:lumMod val="50000"/>
                  </a:schemeClr>
                </a:solidFill>
                <a:latin typeface="Georgia" pitchFamily="18" charset="0"/>
              </a:rPr>
              <a:t>В приступе "невыразимой тоски" и горечи Гоголь ощущает "нынешний труд", как "священное завещание" поэта.</a:t>
            </a:r>
            <a:endParaRPr lang="ru-RU" sz="2400"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421928"/>
          </a:xfrm>
          <a:prstGeom prst="rect">
            <a:avLst/>
          </a:prstGeom>
        </p:spPr>
        <p:txBody>
          <a:bodyPr wrap="square">
            <a:spAutoFit/>
          </a:bodyPr>
          <a:lstStyle/>
          <a:p>
            <a:pPr>
              <a:lnSpc>
                <a:spcPct val="90000"/>
              </a:lnSpc>
              <a:defRPr/>
            </a:pPr>
            <a:r>
              <a:rPr lang="ru-RU" sz="2400" b="1" i="1" dirty="0" smtClean="0">
                <a:solidFill>
                  <a:schemeClr val="tx2">
                    <a:lumMod val="50000"/>
                  </a:schemeClr>
                </a:solidFill>
                <a:latin typeface="Georgia" pitchFamily="18" charset="0"/>
              </a:rPr>
              <a:t>Происхождение Гоголя обессмертило  и Диканьку, и Сорочинцы – всю его Родину. У него они перестали быть только украинскими. Гоголь сделал их всеобщими. </a:t>
            </a:r>
          </a:p>
        </p:txBody>
      </p:sp>
      <p:pic>
        <p:nvPicPr>
          <p:cNvPr id="7" name="Picture 2" descr="http://livtrasir.35photo.ru/photos/20100312/132103.jpg"/>
          <p:cNvPicPr>
            <a:picLocks noChangeAspect="1" noChangeArrowheads="1"/>
          </p:cNvPicPr>
          <p:nvPr/>
        </p:nvPicPr>
        <p:blipFill>
          <a:blip r:embed="rId3"/>
          <a:srcRect/>
          <a:stretch>
            <a:fillRect/>
          </a:stretch>
        </p:blipFill>
        <p:spPr bwMode="auto">
          <a:xfrm>
            <a:off x="2686050" y="1071546"/>
            <a:ext cx="6457950" cy="4200526"/>
          </a:xfrm>
          <a:prstGeom prst="rect">
            <a:avLst/>
          </a:prstGeom>
          <a:noFill/>
        </p:spPr>
      </p:pic>
      <p:pic>
        <p:nvPicPr>
          <p:cNvPr id="8" name="Picture 4" descr="http://www.yarmarok.poltava.ua/db/photoalbum/a0ca014a.jpg"/>
          <p:cNvPicPr>
            <a:picLocks noChangeAspect="1" noChangeArrowheads="1"/>
          </p:cNvPicPr>
          <p:nvPr/>
        </p:nvPicPr>
        <p:blipFill>
          <a:blip r:embed="rId4"/>
          <a:srcRect l="6637" r="20354" b="4966"/>
          <a:stretch>
            <a:fillRect/>
          </a:stretch>
        </p:blipFill>
        <p:spPr bwMode="auto">
          <a:xfrm>
            <a:off x="-4714908" y="2757464"/>
            <a:ext cx="4714908" cy="4100536"/>
          </a:xfrm>
          <a:prstGeom prst="rect">
            <a:avLst/>
          </a:prstGeom>
          <a:noFill/>
        </p:spPr>
      </p:pic>
      <p:pic>
        <p:nvPicPr>
          <p:cNvPr id="26630" name="Picture 6" descr="http://content.foto.mail.ru/mail/anika74/108/i-202.jpg"/>
          <p:cNvPicPr>
            <a:picLocks noChangeAspect="1" noChangeArrowheads="1"/>
          </p:cNvPicPr>
          <p:nvPr/>
        </p:nvPicPr>
        <p:blipFill>
          <a:blip r:embed="rId5"/>
          <a:srcRect/>
          <a:stretch>
            <a:fillRect/>
          </a:stretch>
        </p:blipFill>
        <p:spPr bwMode="auto">
          <a:xfrm>
            <a:off x="9144000" y="2009775"/>
            <a:ext cx="6457950" cy="4848225"/>
          </a:xfrm>
          <a:prstGeom prst="rect">
            <a:avLst/>
          </a:prstGeom>
          <a:noFill/>
        </p:spPr>
      </p:pic>
      <p:pic>
        <p:nvPicPr>
          <p:cNvPr id="26632" name="Picture 8" descr="http://os1.i.ua/3/1/6642213_b2627144.jpg"/>
          <p:cNvPicPr>
            <a:picLocks noChangeAspect="1" noChangeArrowheads="1"/>
          </p:cNvPicPr>
          <p:nvPr/>
        </p:nvPicPr>
        <p:blipFill>
          <a:blip r:embed="rId6"/>
          <a:srcRect b="58572"/>
          <a:stretch>
            <a:fillRect/>
          </a:stretch>
        </p:blipFill>
        <p:spPr bwMode="auto">
          <a:xfrm>
            <a:off x="0" y="1369520"/>
            <a:ext cx="3571868" cy="2273794"/>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2.96296E-6 L 0.50104 2.96296E-6 " pathEditMode="relative" rAng="0" ptsTypes="AA">
                                      <p:cBhvr>
                                        <p:cTn id="6" dur="2000" fill="hold"/>
                                        <p:tgtEl>
                                          <p:spTgt spid="8"/>
                                        </p:tgtEl>
                                        <p:attrNameLst>
                                          <p:attrName>ppt_x</p:attrName>
                                          <p:attrName>ppt_y</p:attrName>
                                        </p:attrNameLst>
                                      </p:cBhvr>
                                      <p:rCtr x="251"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6336 -0.00995 L -0.62483 0.00046 " pathEditMode="relative" rAng="0" ptsTypes="AA">
                                      <p:cBhvr>
                                        <p:cTn id="10" dur="2000" fill="hold"/>
                                        <p:tgtEl>
                                          <p:spTgt spid="26630"/>
                                        </p:tgtEl>
                                        <p:attrNameLst>
                                          <p:attrName>ppt_x</p:attrName>
                                          <p:attrName>ppt_y</p:attrName>
                                        </p:attrNameLst>
                                      </p:cBhvr>
                                      <p:rCtr x="-344"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storage.viasun.ru/cities/gallery/italy-rome-l7is6l1cds.jpg"/>
          <p:cNvPicPr>
            <a:picLocks noChangeAspect="1" noChangeArrowheads="1"/>
          </p:cNvPicPr>
          <p:nvPr/>
        </p:nvPicPr>
        <p:blipFill>
          <a:blip r:embed="rId2"/>
          <a:srcRect t="12409" b="3649"/>
          <a:stretch>
            <a:fillRect/>
          </a:stretch>
        </p:blipFill>
        <p:spPr bwMode="auto">
          <a:xfrm>
            <a:off x="0" y="3571852"/>
            <a:ext cx="5715000" cy="3286148"/>
          </a:xfrm>
          <a:prstGeom prst="rect">
            <a:avLst/>
          </a:prstGeom>
          <a:noFill/>
        </p:spPr>
      </p:pic>
      <p:sp>
        <p:nvSpPr>
          <p:cNvPr id="6" name="Прямоугольник 5"/>
          <p:cNvSpPr/>
          <p:nvPr/>
        </p:nvSpPr>
        <p:spPr>
          <a:xfrm>
            <a:off x="0" y="214290"/>
            <a:ext cx="6072198" cy="3046988"/>
          </a:xfrm>
          <a:prstGeom prst="rect">
            <a:avLst/>
          </a:prstGeom>
        </p:spPr>
        <p:txBody>
          <a:bodyPr wrap="square">
            <a:spAutoFit/>
          </a:bodyPr>
          <a:lstStyle/>
          <a:p>
            <a:r>
              <a:rPr lang="ru-RU" sz="2400" b="1" i="1" dirty="0" smtClean="0">
                <a:solidFill>
                  <a:schemeClr val="tx2">
                    <a:lumMod val="50000"/>
                  </a:schemeClr>
                </a:solidFill>
                <a:latin typeface="Georgia" pitchFamily="18" charset="0"/>
              </a:rPr>
              <a:t>В сентябре 1839</a:t>
            </a:r>
            <a:r>
              <a:rPr lang="en-US" sz="2400" b="1" i="1" dirty="0" smtClean="0">
                <a:solidFill>
                  <a:schemeClr val="tx2">
                    <a:lumMod val="50000"/>
                  </a:schemeClr>
                </a:solidFill>
                <a:latin typeface="Georgia" pitchFamily="18" charset="0"/>
              </a:rPr>
              <a:t> </a:t>
            </a:r>
            <a:r>
              <a:rPr lang="ru-RU" sz="2400" b="1" i="1" dirty="0" smtClean="0">
                <a:solidFill>
                  <a:schemeClr val="tx2">
                    <a:lumMod val="50000"/>
                  </a:schemeClr>
                </a:solidFill>
                <a:latin typeface="Georgia" pitchFamily="18" charset="0"/>
              </a:rPr>
              <a:t>года писатель приезжает в Москву и в доме Аксаковых в Москве, затем в Санкт-Петербурге у Василия Жуковского приступает к чтению «Мёртвых душ». </a:t>
            </a:r>
          </a:p>
          <a:p>
            <a:r>
              <a:rPr lang="ru-RU" sz="2400" b="1" i="1" dirty="0" smtClean="0">
                <a:solidFill>
                  <a:schemeClr val="tx2">
                    <a:lumMod val="50000"/>
                  </a:schemeClr>
                </a:solidFill>
                <a:latin typeface="Georgia" pitchFamily="18" charset="0"/>
              </a:rPr>
              <a:t>Всего было прочитано 6 глав. </a:t>
            </a:r>
          </a:p>
          <a:p>
            <a:r>
              <a:rPr lang="ru-RU" sz="2400" b="1" i="1" dirty="0" smtClean="0">
                <a:solidFill>
                  <a:schemeClr val="tx2">
                    <a:lumMod val="50000"/>
                  </a:schemeClr>
                </a:solidFill>
                <a:latin typeface="Georgia" pitchFamily="18" charset="0"/>
              </a:rPr>
              <a:t>Восторг был всеобщий. </a:t>
            </a:r>
            <a:endParaRPr lang="ru-RU" sz="2400" b="1" i="1" dirty="0">
              <a:solidFill>
                <a:schemeClr val="tx2">
                  <a:lumMod val="50000"/>
                </a:schemeClr>
              </a:solidFill>
              <a:latin typeface="Georgia" pitchFamily="18" charset="0"/>
            </a:endParaRPr>
          </a:p>
        </p:txBody>
      </p:sp>
      <p:pic>
        <p:nvPicPr>
          <p:cNvPr id="20484" name="Picture 4" descr="http://hor.by/wp-content/uploads/2010/08/dead_souls.jpg"/>
          <p:cNvPicPr>
            <a:picLocks noChangeAspect="1" noChangeArrowheads="1"/>
          </p:cNvPicPr>
          <p:nvPr/>
        </p:nvPicPr>
        <p:blipFill>
          <a:blip r:embed="rId3"/>
          <a:srcRect/>
          <a:stretch>
            <a:fillRect/>
          </a:stretch>
        </p:blipFill>
        <p:spPr bwMode="auto">
          <a:xfrm>
            <a:off x="0" y="3571876"/>
            <a:ext cx="5974770" cy="3286124"/>
          </a:xfrm>
          <a:prstGeom prst="rect">
            <a:avLst/>
          </a:prstGeom>
          <a:noFill/>
        </p:spPr>
      </p:pic>
      <p:sp>
        <p:nvSpPr>
          <p:cNvPr id="8" name="Прямоугольник 7"/>
          <p:cNvSpPr/>
          <p:nvPr/>
        </p:nvSpPr>
        <p:spPr>
          <a:xfrm>
            <a:off x="5643570" y="4714885"/>
            <a:ext cx="3500430" cy="1938992"/>
          </a:xfrm>
          <a:prstGeom prst="rect">
            <a:avLst/>
          </a:prstGeom>
        </p:spPr>
        <p:txBody>
          <a:bodyPr wrap="square">
            <a:spAutoFit/>
          </a:bodyPr>
          <a:lstStyle/>
          <a:p>
            <a:pPr algn="r"/>
            <a:r>
              <a:rPr lang="ru-RU" sz="2400" b="1" i="1" dirty="0" smtClean="0">
                <a:solidFill>
                  <a:schemeClr val="tx2">
                    <a:lumMod val="50000"/>
                  </a:schemeClr>
                </a:solidFill>
                <a:latin typeface="Georgia" pitchFamily="18" charset="0"/>
              </a:rPr>
              <a:t>Окончательной отделкой первого </a:t>
            </a:r>
          </a:p>
          <a:p>
            <a:pPr algn="r"/>
            <a:r>
              <a:rPr lang="ru-RU" sz="2400" b="1" i="1" dirty="0" smtClean="0">
                <a:solidFill>
                  <a:schemeClr val="tx2">
                    <a:lumMod val="50000"/>
                  </a:schemeClr>
                </a:solidFill>
                <a:latin typeface="Georgia" pitchFamily="18" charset="0"/>
              </a:rPr>
              <a:t>тома писатель занимался в Риме </a:t>
            </a:r>
          </a:p>
          <a:p>
            <a:pPr algn="r"/>
            <a:r>
              <a:rPr lang="ru-RU" sz="2400" b="1" i="1" dirty="0" smtClean="0">
                <a:solidFill>
                  <a:schemeClr val="tx2">
                    <a:lumMod val="50000"/>
                  </a:schemeClr>
                </a:solidFill>
                <a:latin typeface="Georgia" pitchFamily="18" charset="0"/>
              </a:rPr>
              <a:t>в 1840-41  годах.</a:t>
            </a:r>
            <a:endParaRPr lang="ru-RU" sz="2400" dirty="0"/>
          </a:p>
        </p:txBody>
      </p:sp>
      <p:pic>
        <p:nvPicPr>
          <p:cNvPr id="20486" name="Picture 6" descr="http://os.colta.ru/m/photo/2010/09/27/gogol_plaque_b.jpg"/>
          <p:cNvPicPr>
            <a:picLocks noChangeAspect="1" noChangeArrowheads="1"/>
          </p:cNvPicPr>
          <p:nvPr/>
        </p:nvPicPr>
        <p:blipFill>
          <a:blip r:embed="rId4"/>
          <a:srcRect/>
          <a:stretch>
            <a:fillRect/>
          </a:stretch>
        </p:blipFill>
        <p:spPr bwMode="auto">
          <a:xfrm>
            <a:off x="6000760" y="0"/>
            <a:ext cx="3143239" cy="4786659"/>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strips(downLeft)">
                                      <p:cBhvr>
                                        <p:cTn id="7" dur="500"/>
                                        <p:tgtEl>
                                          <p:spTgt spid="2048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xit" presetSubtype="0" fill="hold" nodeType="clickEffect">
                                  <p:stCondLst>
                                    <p:cond delay="0"/>
                                  </p:stCondLst>
                                  <p:childTnLst>
                                    <p:anim calcmode="lin" valueType="num">
                                      <p:cBhvr>
                                        <p:cTn id="14" dur="1000"/>
                                        <p:tgtEl>
                                          <p:spTgt spid="20484"/>
                                        </p:tgtEl>
                                        <p:attrNameLst>
                                          <p:attrName>ppt_x</p:attrName>
                                        </p:attrNameLst>
                                      </p:cBhvr>
                                      <p:tavLst>
                                        <p:tav tm="0">
                                          <p:val>
                                            <p:strVal val="ppt_x"/>
                                          </p:val>
                                        </p:tav>
                                        <p:tav tm="100000">
                                          <p:val>
                                            <p:strVal val="ppt_x-.2"/>
                                          </p:val>
                                        </p:tav>
                                      </p:tavLst>
                                    </p:anim>
                                    <p:anim calcmode="lin" valueType="num">
                                      <p:cBhvr>
                                        <p:cTn id="15" dur="1000"/>
                                        <p:tgtEl>
                                          <p:spTgt spid="20484"/>
                                        </p:tgtEl>
                                        <p:attrNameLst>
                                          <p:attrName>ppt_y</p:attrName>
                                        </p:attrNameLst>
                                      </p:cBhvr>
                                      <p:tavLst>
                                        <p:tav tm="0">
                                          <p:val>
                                            <p:strVal val="ppt_y"/>
                                          </p:val>
                                        </p:tav>
                                        <p:tav tm="100000">
                                          <p:val>
                                            <p:strVal val="ppt_y"/>
                                          </p:val>
                                        </p:tav>
                                      </p:tavLst>
                                    </p:anim>
                                    <p:animEffect transition="out" filter="fade">
                                      <p:cBhvr>
                                        <p:cTn id="16" dur="1000"/>
                                        <p:tgtEl>
                                          <p:spTgt spid="20484"/>
                                        </p:tgtEl>
                                      </p:cBhvr>
                                    </p:animEffect>
                                    <p:set>
                                      <p:cBhvr>
                                        <p:cTn id="17" dur="1" fill="hold">
                                          <p:stCondLst>
                                            <p:cond delay="999"/>
                                          </p:stCondLst>
                                        </p:cTn>
                                        <p:tgtEl>
                                          <p:spTgt spid="20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4572000" y="214290"/>
            <a:ext cx="4572000" cy="584775"/>
          </a:xfrm>
          <a:prstGeom prst="rect">
            <a:avLst/>
          </a:prstGeom>
          <a:noFill/>
          <a:ln w="9525">
            <a:noFill/>
            <a:miter lim="800000"/>
            <a:headEnd/>
            <a:tailEnd/>
          </a:ln>
          <a:effectLst/>
        </p:spPr>
        <p:txBody>
          <a:bodyPr wrap="square">
            <a:spAutoFit/>
          </a:bodyPr>
          <a:lstStyle/>
          <a:p>
            <a:pPr algn="ctr"/>
            <a:r>
              <a:rPr lang="ru-RU" sz="3200" b="1" i="1" dirty="0">
                <a:solidFill>
                  <a:schemeClr val="tx2">
                    <a:lumMod val="50000"/>
                  </a:schemeClr>
                </a:solidFill>
                <a:latin typeface="Georgia" pitchFamily="18" charset="0"/>
              </a:rPr>
              <a:t>В Риме</a:t>
            </a:r>
          </a:p>
        </p:txBody>
      </p:sp>
      <p:sp>
        <p:nvSpPr>
          <p:cNvPr id="6" name="Прямоугольник 5"/>
          <p:cNvSpPr/>
          <p:nvPr/>
        </p:nvSpPr>
        <p:spPr>
          <a:xfrm>
            <a:off x="4572000" y="1071546"/>
            <a:ext cx="4572000" cy="1754326"/>
          </a:xfrm>
          <a:prstGeom prst="rect">
            <a:avLst/>
          </a:prstGeom>
        </p:spPr>
        <p:txBody>
          <a:bodyPr>
            <a:spAutoFit/>
          </a:bodyPr>
          <a:lstStyle/>
          <a:p>
            <a:pPr marL="342900" lvl="0" indent="-342900">
              <a:lnSpc>
                <a:spcPct val="90000"/>
              </a:lnSpc>
              <a:spcBef>
                <a:spcPct val="20000"/>
              </a:spcBef>
              <a:buFont typeface="Arial" pitchFamily="34" charset="0"/>
              <a:buChar char="•"/>
              <a:defRPr/>
            </a:pPr>
            <a:r>
              <a:rPr lang="ru-RU" sz="2400" b="1" i="1" dirty="0" smtClean="0">
                <a:solidFill>
                  <a:schemeClr val="tx2">
                    <a:lumMod val="50000"/>
                  </a:schemeClr>
                </a:solidFill>
                <a:latin typeface="Georgia" pitchFamily="18" charset="0"/>
              </a:rPr>
              <a:t>С 1842 по 1845 год писатель живёт в Италии, работает над вторым томом «Мёртвых душ».</a:t>
            </a:r>
            <a:endParaRPr lang="ru-RU" sz="2400" b="1" i="1" dirty="0">
              <a:solidFill>
                <a:schemeClr val="tx2">
                  <a:lumMod val="50000"/>
                </a:schemeClr>
              </a:solidFill>
              <a:latin typeface="Georgia" pitchFamily="18" charset="0"/>
            </a:endParaRPr>
          </a:p>
        </p:txBody>
      </p:sp>
      <p:pic>
        <p:nvPicPr>
          <p:cNvPr id="16386" name="Picture 2" descr="&amp;Ncy;. &amp;Vcy;. &amp;Gcy;&amp;ocy;&amp;gcy;&amp;ocy;&amp;lcy;&amp;softcy; &amp;ncy;&amp;acy; &amp;tcy;&amp;iecy;&amp;rcy;&amp;rcy;&amp;acy;&amp;scy;&amp;scy;&amp;iecy; &amp;vcy;&amp;icy;&amp;lcy;&amp;lcy;&amp;ycy; &amp;Vcy;. &amp;Acy;. &amp;Vcy;&amp;ocy;&amp;lcy;&amp;kcy;&amp;ocy;&amp;ncy;&amp;scy;&amp;kcy;&amp;ocy;&amp;jcy;. 1839 &amp;gcy;."/>
          <p:cNvPicPr>
            <a:picLocks noChangeAspect="1" noChangeArrowheads="1"/>
          </p:cNvPicPr>
          <p:nvPr/>
        </p:nvPicPr>
        <p:blipFill>
          <a:blip r:embed="rId2"/>
          <a:srcRect/>
          <a:stretch>
            <a:fillRect/>
          </a:stretch>
        </p:blipFill>
        <p:spPr bwMode="auto">
          <a:xfrm>
            <a:off x="0" y="0"/>
            <a:ext cx="4572000" cy="5694538"/>
          </a:xfrm>
          <a:prstGeom prst="rect">
            <a:avLst/>
          </a:prstGeom>
          <a:noFill/>
        </p:spPr>
      </p:pic>
      <p:sp>
        <p:nvSpPr>
          <p:cNvPr id="8" name="Прямоугольник 7"/>
          <p:cNvSpPr/>
          <p:nvPr/>
        </p:nvSpPr>
        <p:spPr>
          <a:xfrm>
            <a:off x="0" y="5657671"/>
            <a:ext cx="4572000" cy="923330"/>
          </a:xfrm>
          <a:prstGeom prst="rect">
            <a:avLst/>
          </a:prstGeom>
        </p:spPr>
        <p:txBody>
          <a:bodyPr>
            <a:spAutoFit/>
          </a:bodyPr>
          <a:lstStyle/>
          <a:p>
            <a:pPr marL="342900" lvl="0" indent="-342900">
              <a:lnSpc>
                <a:spcPct val="90000"/>
              </a:lnSpc>
              <a:spcBef>
                <a:spcPct val="20000"/>
              </a:spcBef>
              <a:defRPr/>
            </a:pPr>
            <a:r>
              <a:rPr lang="ru-RU" sz="2000" b="1" i="1" dirty="0" smtClean="0">
                <a:solidFill>
                  <a:schemeClr val="tx2">
                    <a:lumMod val="50000"/>
                  </a:schemeClr>
                </a:solidFill>
                <a:latin typeface="Georgia" pitchFamily="18" charset="0"/>
              </a:rPr>
              <a:t>Н.В.Гоголь на террасе виллы З.А.Волконской в Риме. Рисунок В.А.Жуковского</a:t>
            </a:r>
            <a:endParaRPr lang="ru-RU" sz="2000" b="1" i="1" dirty="0">
              <a:solidFill>
                <a:schemeClr val="tx2">
                  <a:lumMod val="50000"/>
                </a:schemeClr>
              </a:solidFill>
              <a:latin typeface="Georgia" pitchFamily="18" charset="0"/>
            </a:endParaRPr>
          </a:p>
        </p:txBody>
      </p:sp>
      <p:pic>
        <p:nvPicPr>
          <p:cNvPr id="16388" name="Picture 4" descr="http://www.rus.in.ua/media/akc/2012/04/02_pam/10.jpg"/>
          <p:cNvPicPr>
            <a:picLocks noChangeAspect="1" noChangeArrowheads="1"/>
          </p:cNvPicPr>
          <p:nvPr/>
        </p:nvPicPr>
        <p:blipFill>
          <a:blip r:embed="rId3"/>
          <a:srcRect/>
          <a:stretch>
            <a:fillRect/>
          </a:stretch>
        </p:blipFill>
        <p:spPr bwMode="auto">
          <a:xfrm>
            <a:off x="4572000" y="3393753"/>
            <a:ext cx="4572000" cy="3464248"/>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hold" grpId="0" nodeType="clickEffect">
                                  <p:stCondLst>
                                    <p:cond delay="0"/>
                                  </p:stCondLst>
                                  <p:childTnLst>
                                    <p:animClr clrSpc="rgb" dir="cw">
                                      <p:cBhvr override="childStyle">
                                        <p:cTn id="11" dur="250" autoRev="1" fill="hold"/>
                                        <p:tgtEl>
                                          <p:spTgt spid="8"/>
                                        </p:tgtEl>
                                        <p:attrNameLst>
                                          <p:attrName>style.color</p:attrName>
                                        </p:attrNameLst>
                                      </p:cBhvr>
                                      <p:to>
                                        <a:schemeClr val="bg1"/>
                                      </p:to>
                                    </p:animClr>
                                    <p:animClr clrSpc="rgb" dir="cw">
                                      <p:cBhvr>
                                        <p:cTn id="12" dur="250" autoRev="1" fill="hold"/>
                                        <p:tgtEl>
                                          <p:spTgt spid="8"/>
                                        </p:tgtEl>
                                        <p:attrNameLst>
                                          <p:attrName>fillcolor</p:attrName>
                                        </p:attrNameLst>
                                      </p:cBhvr>
                                      <p:to>
                                        <a:schemeClr val="bg1"/>
                                      </p:to>
                                    </p:animClr>
                                    <p:set>
                                      <p:cBhvr>
                                        <p:cTn id="13" dur="250" autoRev="1" fill="hold"/>
                                        <p:tgtEl>
                                          <p:spTgt spid="8"/>
                                        </p:tgtEl>
                                        <p:attrNameLst>
                                          <p:attrName>fill.type</p:attrName>
                                        </p:attrNameLst>
                                      </p:cBhvr>
                                      <p:to>
                                        <p:strVal val="solid"/>
                                      </p:to>
                                    </p:set>
                                    <p:set>
                                      <p:cBhvr>
                                        <p:cTn id="14" dur="250" autoRev="1"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feb-web.ru/feb/irl/pictures/il7-227-.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72066" y="-1"/>
            <a:ext cx="4071933" cy="5250195"/>
          </a:xfrm>
          <a:prstGeom prst="rect">
            <a:avLst/>
          </a:prstGeom>
          <a:noFill/>
        </p:spPr>
      </p:pic>
      <p:pic>
        <p:nvPicPr>
          <p:cNvPr id="4" name="Picture 2" descr="C:\Documents and Settings\Администратор\Рабочий стол\ГОГОЛЬ\ff9d16212bb9348e2c.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4" y="4829175"/>
            <a:ext cx="2209800" cy="2028825"/>
          </a:xfrm>
          <a:prstGeom prst="rect">
            <a:avLst/>
          </a:prstGeom>
          <a:noFill/>
        </p:spPr>
      </p:pic>
      <p:sp>
        <p:nvSpPr>
          <p:cNvPr id="8" name="Прямоугольник 7"/>
          <p:cNvSpPr/>
          <p:nvPr/>
        </p:nvSpPr>
        <p:spPr>
          <a:xfrm>
            <a:off x="0" y="0"/>
            <a:ext cx="5786446" cy="5041380"/>
          </a:xfrm>
          <a:prstGeom prst="rect">
            <a:avLst/>
          </a:prstGeom>
        </p:spPr>
        <p:txBody>
          <a:bodyPr wrap="square">
            <a:spAutoFit/>
          </a:bodyPr>
          <a:lstStyle/>
          <a:p>
            <a:pPr marL="342900" lvl="0" indent="-342900">
              <a:spcBef>
                <a:spcPct val="20000"/>
              </a:spcBef>
              <a:buFont typeface="Arial" pitchFamily="34" charset="0"/>
              <a:buChar char="•"/>
              <a:defRPr/>
            </a:pPr>
            <a:r>
              <a:rPr lang="ru-RU" sz="2400" b="1" i="1" dirty="0" smtClean="0">
                <a:solidFill>
                  <a:schemeClr val="tx2">
                    <a:lumMod val="50000"/>
                  </a:schemeClr>
                </a:solidFill>
                <a:latin typeface="Georgia" pitchFamily="18" charset="0"/>
              </a:rPr>
              <a:t>В начале 1845 у Гоголя появляются признаки  душевного кризиса. </a:t>
            </a:r>
          </a:p>
          <a:p>
            <a:pPr marL="342900" lvl="0" indent="-342900">
              <a:spcBef>
                <a:spcPct val="20000"/>
              </a:spcBef>
              <a:buFont typeface="Arial" pitchFamily="34" charset="0"/>
              <a:buChar char="•"/>
              <a:defRPr/>
            </a:pPr>
            <a:r>
              <a:rPr lang="ru-RU" sz="2400" b="1" i="1" dirty="0" smtClean="0">
                <a:solidFill>
                  <a:schemeClr val="tx2">
                    <a:lumMod val="50000"/>
                  </a:schemeClr>
                </a:solidFill>
                <a:latin typeface="Georgia" pitchFamily="18" charset="0"/>
              </a:rPr>
              <a:t>Писатель едет для отдыха и "восстановления сил" в Париж.  Лечится и консультируется с  медиками. </a:t>
            </a:r>
          </a:p>
          <a:p>
            <a:pPr marL="342900" lvl="0" indent="-342900">
              <a:spcBef>
                <a:spcPct val="20000"/>
              </a:spcBef>
              <a:buFont typeface="Arial" pitchFamily="34" charset="0"/>
              <a:buChar char="•"/>
              <a:defRPr/>
            </a:pPr>
            <a:r>
              <a:rPr lang="ru-RU" sz="2400" b="1" i="1" dirty="0" smtClean="0">
                <a:solidFill>
                  <a:schemeClr val="tx2">
                    <a:lumMod val="50000"/>
                  </a:schemeClr>
                </a:solidFill>
                <a:latin typeface="Georgia" pitchFamily="18" charset="0"/>
              </a:rPr>
              <a:t>В конце июня или в начале июля 1845, в состоянии резкого обострения болезни, Гоголь сжигает рукопись 2-го тома. </a:t>
            </a:r>
            <a:endParaRPr lang="ru-RU" sz="2400" b="1" i="1" dirty="0">
              <a:solidFill>
                <a:schemeClr val="tx2">
                  <a:lumMod val="50000"/>
                </a:schemeClr>
              </a:solidFill>
              <a:latin typeface="Georgia" pitchFamily="18" charset="0"/>
            </a:endParaRPr>
          </a:p>
        </p:txBody>
      </p:sp>
      <p:sp>
        <p:nvSpPr>
          <p:cNvPr id="10" name="Прямоугольник 9"/>
          <p:cNvSpPr/>
          <p:nvPr/>
        </p:nvSpPr>
        <p:spPr>
          <a:xfrm>
            <a:off x="4572000" y="5429264"/>
            <a:ext cx="4572000" cy="830997"/>
          </a:xfrm>
          <a:prstGeom prst="rect">
            <a:avLst/>
          </a:prstGeom>
        </p:spPr>
        <p:txBody>
          <a:bodyPr>
            <a:spAutoFit/>
          </a:bodyPr>
          <a:lstStyle/>
          <a:p>
            <a:pPr algn="ctr"/>
            <a:r>
              <a:rPr lang="ru-RU" sz="2400" b="1" i="1" dirty="0" smtClean="0">
                <a:solidFill>
                  <a:schemeClr val="tx2">
                    <a:lumMod val="50000"/>
                  </a:schemeClr>
                </a:solidFill>
                <a:latin typeface="Georgia" pitchFamily="18" charset="0"/>
              </a:rPr>
              <a:t>Фотопортрет Н. В. Гоголя</a:t>
            </a:r>
            <a:endParaRPr lang="ru-RU" sz="2400" b="1" dirty="0">
              <a:solidFill>
                <a:schemeClr val="tx2">
                  <a:lumMod val="50000"/>
                </a:schemeClr>
              </a:solidFill>
              <a:latin typeface="Georgia"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357686" y="285728"/>
            <a:ext cx="4786314"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ru-RU" sz="2400" b="1" i="1" u="none" strike="noStrike" kern="1200" cap="none" spc="0" normalizeH="0" baseline="0" noProof="0" dirty="0" smtClean="0">
                <a:ln>
                  <a:noFill/>
                </a:ln>
                <a:solidFill>
                  <a:schemeClr val="tx2">
                    <a:lumMod val="50000"/>
                  </a:schemeClr>
                </a:solidFill>
                <a:effectLst/>
                <a:uLnTx/>
                <a:uFillTx/>
                <a:latin typeface="Georgia" pitchFamily="18" charset="0"/>
              </a:rPr>
              <a:t>	Весной 1850 года  Гоголь предпринимает первую и последнюю попытку жениться –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lang="ru-RU" sz="2400" b="1" i="1" dirty="0" smtClean="0">
                <a:solidFill>
                  <a:schemeClr val="tx2">
                    <a:lumMod val="50000"/>
                  </a:schemeClr>
                </a:solidFill>
                <a:latin typeface="Georgia" pitchFamily="18" charset="0"/>
              </a:rPr>
              <a:t>	</a:t>
            </a:r>
            <a:r>
              <a:rPr kumimoji="0" lang="ru-RU" sz="2400" b="1" i="1" u="none" strike="noStrike" kern="1200" cap="none" spc="0" normalizeH="0" baseline="0" noProof="0" dirty="0" smtClean="0">
                <a:ln>
                  <a:noFill/>
                </a:ln>
                <a:solidFill>
                  <a:schemeClr val="tx2">
                    <a:lumMod val="50000"/>
                  </a:schemeClr>
                </a:solidFill>
                <a:effectLst/>
                <a:uLnTx/>
                <a:uFillTx/>
                <a:latin typeface="Georgia" pitchFamily="18" charset="0"/>
              </a:rPr>
              <a:t>делает предложение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lang="ru-RU" sz="2400" b="1" i="1" dirty="0" smtClean="0">
                <a:solidFill>
                  <a:schemeClr val="tx2">
                    <a:lumMod val="50000"/>
                  </a:schemeClr>
                </a:solidFill>
                <a:latin typeface="Georgia" pitchFamily="18" charset="0"/>
              </a:rPr>
              <a:t>	</a:t>
            </a:r>
            <a:r>
              <a:rPr kumimoji="0" lang="ru-RU" sz="2400" b="1" i="1" u="none" strike="noStrike" kern="1200" cap="none" spc="0" normalizeH="0" baseline="0" noProof="0" dirty="0" smtClean="0">
                <a:ln>
                  <a:noFill/>
                </a:ln>
                <a:solidFill>
                  <a:schemeClr val="tx2">
                    <a:lumMod val="50000"/>
                  </a:schemeClr>
                </a:solidFill>
                <a:effectLst/>
                <a:uLnTx/>
                <a:uFillTx/>
                <a:latin typeface="Georgia" pitchFamily="18" charset="0"/>
              </a:rPr>
              <a:t>Анне </a:t>
            </a:r>
            <a:r>
              <a:rPr kumimoji="0" lang="ru-RU" sz="2400" b="1" i="1" u="none" strike="noStrike" kern="1200" cap="none" spc="0" normalizeH="0" baseline="0" noProof="0" dirty="0" err="1" smtClean="0">
                <a:ln>
                  <a:noFill/>
                </a:ln>
                <a:solidFill>
                  <a:schemeClr val="tx2">
                    <a:lumMod val="50000"/>
                  </a:schemeClr>
                </a:solidFill>
                <a:effectLst/>
                <a:uLnTx/>
                <a:uFillTx/>
                <a:latin typeface="Georgia" pitchFamily="18" charset="0"/>
              </a:rPr>
              <a:t>Виельгорской</a:t>
            </a:r>
            <a:r>
              <a:rPr kumimoji="0" lang="ru-RU" sz="2400" b="1" i="1" u="none" strike="noStrike" kern="1200" cap="none" spc="0" normalizeH="0" baseline="0" noProof="0" dirty="0" smtClean="0">
                <a:ln>
                  <a:noFill/>
                </a:ln>
                <a:solidFill>
                  <a:schemeClr val="tx2">
                    <a:lumMod val="50000"/>
                  </a:schemeClr>
                </a:solidFill>
                <a:effectLst/>
                <a:uLnTx/>
                <a:uFillTx/>
                <a:latin typeface="Georgia"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lang="ru-RU" sz="2400" b="1" i="1" dirty="0" smtClean="0">
                <a:solidFill>
                  <a:schemeClr val="tx2">
                    <a:lumMod val="50000"/>
                  </a:schemeClr>
                </a:solidFill>
                <a:latin typeface="Georgia" pitchFamily="18" charset="0"/>
              </a:rPr>
              <a:t>	</a:t>
            </a:r>
            <a:r>
              <a:rPr kumimoji="0" lang="ru-RU" sz="2400" b="1" i="1" u="none" strike="noStrike" kern="1200" cap="none" spc="0" normalizeH="0" baseline="0" noProof="0" dirty="0" smtClean="0">
                <a:ln>
                  <a:noFill/>
                </a:ln>
                <a:solidFill>
                  <a:schemeClr val="tx2">
                    <a:lumMod val="50000"/>
                  </a:schemeClr>
                </a:solidFill>
                <a:effectLst/>
                <a:uLnTx/>
                <a:uFillTx/>
                <a:latin typeface="Georgia" pitchFamily="18" charset="0"/>
              </a:rPr>
              <a:t>но получает отказ.</a:t>
            </a:r>
            <a:endParaRPr kumimoji="0" lang="ru-RU" sz="2400" b="1" i="1" u="none" strike="noStrike" kern="1200" cap="none" spc="0" normalizeH="0" baseline="0" noProof="0" dirty="0">
              <a:ln>
                <a:noFill/>
              </a:ln>
              <a:solidFill>
                <a:schemeClr val="tx2">
                  <a:lumMod val="50000"/>
                </a:schemeClr>
              </a:solidFill>
              <a:effectLst/>
              <a:uLnTx/>
              <a:uFillTx/>
              <a:latin typeface="Georgia" pitchFamily="18" charset="0"/>
            </a:endParaRPr>
          </a:p>
        </p:txBody>
      </p:sp>
      <p:pic>
        <p:nvPicPr>
          <p:cNvPr id="3" name="Picture 6" descr="Анна Виергольская"/>
          <p:cNvPicPr>
            <a:picLocks noChangeAspect="1" noChangeArrowheads="1"/>
          </p:cNvPicPr>
          <p:nvPr/>
        </p:nvPicPr>
        <p:blipFill>
          <a:blip r:embed="rId2"/>
          <a:srcRect/>
          <a:stretch>
            <a:fillRect/>
          </a:stretch>
        </p:blipFill>
        <p:spPr bwMode="auto">
          <a:xfrm>
            <a:off x="0" y="928670"/>
            <a:ext cx="4360627" cy="3786214"/>
          </a:xfrm>
          <a:prstGeom prst="rect">
            <a:avLst/>
          </a:prstGeom>
          <a:ln>
            <a:noFill/>
          </a:ln>
          <a:effectLst>
            <a:softEdge rad="112500"/>
          </a:effectLst>
        </p:spPr>
      </p:pic>
      <p:pic>
        <p:nvPicPr>
          <p:cNvPr id="4" name="Picture 2" descr="&amp;Pcy;&amp;ocy;&amp;rcy;&amp;tcy;&amp;rcy;&amp;iecy;&amp;tcy; &amp;Gcy;&amp;ocy;&amp;gcy;&amp;ocy;&amp;lcy;&amp;yacy;.jpg"/>
          <p:cNvPicPr>
            <a:picLocks noChangeAspect="1" noChangeArrowheads="1"/>
          </p:cNvPicPr>
          <p:nvPr/>
        </p:nvPicPr>
        <p:blipFill>
          <a:blip r:embed="rId3"/>
          <a:srcRect/>
          <a:stretch>
            <a:fillRect/>
          </a:stretch>
        </p:blipFill>
        <p:spPr bwMode="auto">
          <a:xfrm>
            <a:off x="6072198" y="3175734"/>
            <a:ext cx="3071802" cy="3769940"/>
          </a:xfrm>
          <a:prstGeom prst="rect">
            <a:avLst/>
          </a:prstGeom>
          <a:ln>
            <a:noFill/>
          </a:ln>
          <a:effectLst>
            <a:softEdge rad="112500"/>
          </a:effectLst>
        </p:spPr>
      </p:pic>
      <p:grpSp>
        <p:nvGrpSpPr>
          <p:cNvPr id="5" name="Группа 4"/>
          <p:cNvGrpSpPr/>
          <p:nvPr/>
        </p:nvGrpSpPr>
        <p:grpSpPr>
          <a:xfrm>
            <a:off x="0" y="5753112"/>
            <a:ext cx="1472468" cy="1104888"/>
            <a:chOff x="5786446" y="4071942"/>
            <a:chExt cx="3115542" cy="2605086"/>
          </a:xfrm>
        </p:grpSpPr>
        <p:pic>
          <p:nvPicPr>
            <p:cNvPr id="6" name="Picture 1" descr="http://player.myshared.ru/40559/data/images/img14.png"/>
            <p:cNvPicPr>
              <a:picLocks noChangeAspect="1" noChangeArrowheads="1"/>
            </p:cNvPicPr>
            <p:nvPr/>
          </p:nvPicPr>
          <p:blipFill>
            <a:blip r:embed="rId4"/>
            <a:srcRect/>
            <a:stretch>
              <a:fillRect/>
            </a:stretch>
          </p:blipFill>
          <p:spPr bwMode="auto">
            <a:xfrm>
              <a:off x="5786446" y="4071942"/>
              <a:ext cx="3115542" cy="2605086"/>
            </a:xfrm>
            <a:prstGeom prst="rect">
              <a:avLst/>
            </a:prstGeom>
            <a:noFill/>
          </p:spPr>
        </p:pic>
        <p:pic>
          <p:nvPicPr>
            <p:cNvPr id="7" name="Picture 2" descr="http://player.myshared.ru/40559/data/images/img15.png"/>
            <p:cNvPicPr>
              <a:picLocks noChangeAspect="1" noChangeArrowheads="1"/>
            </p:cNvPicPr>
            <p:nvPr/>
          </p:nvPicPr>
          <p:blipFill>
            <a:blip r:embed="rId5"/>
            <a:srcRect/>
            <a:stretch>
              <a:fillRect/>
            </a:stretch>
          </p:blipFill>
          <p:spPr bwMode="auto">
            <a:xfrm>
              <a:off x="5857884" y="4071942"/>
              <a:ext cx="2571750" cy="2305050"/>
            </a:xfrm>
            <a:prstGeom prst="rect">
              <a:avLst/>
            </a:prstGeom>
            <a:noFill/>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4"/>
                                        </p:tgtEl>
                                        <p:attrNameLst>
                                          <p:attrName>ppt_x</p:attrName>
                                        </p:attrNameLst>
                                      </p:cBhvr>
                                      <p:tavLst>
                                        <p:tav tm="0">
                                          <p:val>
                                            <p:strVal val="ppt_x"/>
                                          </p:val>
                                        </p:tav>
                                        <p:tav tm="100000">
                                          <p:val>
                                            <p:strVal val="ppt_x-.2"/>
                                          </p:val>
                                        </p:tav>
                                      </p:tavLst>
                                    </p:anim>
                                    <p:anim calcmode="lin" valueType="num">
                                      <p:cBhvr>
                                        <p:cTn id="7" dur="1000"/>
                                        <p:tgtEl>
                                          <p:spTgt spid="4"/>
                                        </p:tgtEl>
                                        <p:attrNameLst>
                                          <p:attrName>ppt_y</p:attrName>
                                        </p:attrNameLst>
                                      </p:cBhvr>
                                      <p:tavLst>
                                        <p:tav tm="0">
                                          <p:val>
                                            <p:strVal val="ppt_y"/>
                                          </p:val>
                                        </p:tav>
                                        <p:tav tm="100000">
                                          <p:val>
                                            <p:strVal val="ppt_y"/>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0"/>
            <a:ext cx="9144000" cy="1371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1" i="1" u="none" strike="noStrike" kern="1200" cap="none" spc="0" normalizeH="0" baseline="0" noProof="0" dirty="0">
              <a:ln>
                <a:noFill/>
              </a:ln>
              <a:solidFill>
                <a:schemeClr val="tx2">
                  <a:lumMod val="50000"/>
                </a:schemeClr>
              </a:solidFill>
              <a:effectLst/>
              <a:uLnTx/>
              <a:uFillTx/>
              <a:latin typeface="Georgia" pitchFamily="18" charset="0"/>
              <a:ea typeface="+mj-ea"/>
              <a:cs typeface="+mj-cs"/>
            </a:endParaRPr>
          </a:p>
        </p:txBody>
      </p:sp>
      <p:sp>
        <p:nvSpPr>
          <p:cNvPr id="3" name="Rectangle 3"/>
          <p:cNvSpPr txBox="1">
            <a:spLocks noChangeArrowheads="1"/>
          </p:cNvSpPr>
          <p:nvPr/>
        </p:nvSpPr>
        <p:spPr>
          <a:xfrm>
            <a:off x="0" y="428604"/>
            <a:ext cx="9144000" cy="4751387"/>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lang="ru-RU" sz="2300" b="1" i="1" dirty="0" smtClean="0">
                <a:solidFill>
                  <a:schemeClr val="tx2">
                    <a:lumMod val="50000"/>
                  </a:schemeClr>
                </a:solidFill>
                <a:latin typeface="Georgia" pitchFamily="18" charset="0"/>
              </a:rPr>
              <a:t>	</a:t>
            </a:r>
            <a:endParaRPr kumimoji="0" lang="ru-RU" sz="2300" b="1" i="1" u="none" strike="noStrike" kern="1200" cap="none" spc="0" normalizeH="0" baseline="0" noProof="0" dirty="0">
              <a:ln>
                <a:noFill/>
              </a:ln>
              <a:solidFill>
                <a:schemeClr val="tx2">
                  <a:lumMod val="50000"/>
                </a:schemeClr>
              </a:solidFill>
              <a:effectLst/>
              <a:uLnTx/>
              <a:uFillTx/>
              <a:latin typeface="Georgia" pitchFamily="18" charset="0"/>
            </a:endParaRPr>
          </a:p>
        </p:txBody>
      </p:sp>
      <p:pic>
        <p:nvPicPr>
          <p:cNvPr id="5122" name="Picture 2" descr="File:Gogol house.jpg"/>
          <p:cNvPicPr>
            <a:picLocks noChangeAspect="1" noChangeArrowheads="1"/>
          </p:cNvPicPr>
          <p:nvPr/>
        </p:nvPicPr>
        <p:blipFill>
          <a:blip r:embed="rId2"/>
          <a:srcRect/>
          <a:stretch>
            <a:fillRect/>
          </a:stretch>
        </p:blipFill>
        <p:spPr bwMode="auto">
          <a:xfrm>
            <a:off x="0" y="1714499"/>
            <a:ext cx="9144000" cy="5143501"/>
          </a:xfrm>
          <a:prstGeom prst="rect">
            <a:avLst/>
          </a:prstGeom>
          <a:noFill/>
        </p:spPr>
      </p:pic>
      <p:sp>
        <p:nvSpPr>
          <p:cNvPr id="9" name="Прямоугольник 8"/>
          <p:cNvSpPr/>
          <p:nvPr/>
        </p:nvSpPr>
        <p:spPr>
          <a:xfrm>
            <a:off x="0" y="0"/>
            <a:ext cx="9144000" cy="461665"/>
          </a:xfrm>
          <a:prstGeom prst="rect">
            <a:avLst/>
          </a:prstGeom>
        </p:spPr>
        <p:txBody>
          <a:bodyPr wrap="square">
            <a:spAutoFit/>
          </a:bodyPr>
          <a:lstStyle/>
          <a:p>
            <a:pPr lvl="0" algn="ctr">
              <a:spcBef>
                <a:spcPct val="0"/>
              </a:spcBef>
              <a:defRPr/>
            </a:pPr>
            <a:r>
              <a:rPr lang="ru-RU" sz="2400" b="1" i="1" dirty="0" smtClean="0">
                <a:solidFill>
                  <a:schemeClr val="tx2">
                    <a:lumMod val="50000"/>
                  </a:schemeClr>
                </a:solidFill>
                <a:latin typeface="Georgia" pitchFamily="18" charset="0"/>
              </a:rPr>
              <a:t>Москва, </a:t>
            </a:r>
            <a:r>
              <a:rPr lang="ru-RU" sz="2400" b="1" i="1" dirty="0" err="1" smtClean="0">
                <a:solidFill>
                  <a:schemeClr val="tx2">
                    <a:lumMod val="50000"/>
                  </a:schemeClr>
                </a:solidFill>
                <a:latin typeface="Georgia" pitchFamily="18" charset="0"/>
              </a:rPr>
              <a:t>Никитский</a:t>
            </a:r>
            <a:r>
              <a:rPr lang="ru-RU" sz="2400" b="1" i="1" dirty="0" smtClean="0">
                <a:solidFill>
                  <a:schemeClr val="tx2">
                    <a:lumMod val="50000"/>
                  </a:schemeClr>
                </a:solidFill>
                <a:latin typeface="Georgia" pitchFamily="18" charset="0"/>
              </a:rPr>
              <a:t> бульвар, 7</a:t>
            </a:r>
            <a:endParaRPr lang="ru-RU" sz="2400" b="1" i="1" dirty="0">
              <a:solidFill>
                <a:schemeClr val="tx2">
                  <a:lumMod val="50000"/>
                </a:schemeClr>
              </a:solidFill>
              <a:latin typeface="Georgia" pitchFamily="18" charset="0"/>
            </a:endParaRPr>
          </a:p>
        </p:txBody>
      </p:sp>
      <p:sp>
        <p:nvSpPr>
          <p:cNvPr id="10" name="Прямоугольник 9"/>
          <p:cNvSpPr/>
          <p:nvPr/>
        </p:nvSpPr>
        <p:spPr>
          <a:xfrm>
            <a:off x="0" y="500042"/>
            <a:ext cx="9144000" cy="1126462"/>
          </a:xfrm>
          <a:prstGeom prst="rect">
            <a:avLst/>
          </a:prstGeom>
        </p:spPr>
        <p:txBody>
          <a:bodyPr wrap="square">
            <a:spAutoFit/>
          </a:bodyPr>
          <a:lstStyle/>
          <a:p>
            <a:pPr marL="342900" lvl="0" indent="-342900" algn="ctr">
              <a:lnSpc>
                <a:spcPct val="80000"/>
              </a:lnSpc>
              <a:spcBef>
                <a:spcPct val="20000"/>
              </a:spcBef>
              <a:defRPr/>
            </a:pPr>
            <a:r>
              <a:rPr lang="ru-RU" sz="2400" b="1" i="1" dirty="0" smtClean="0">
                <a:solidFill>
                  <a:schemeClr val="tx2">
                    <a:lumMod val="50000"/>
                  </a:schemeClr>
                </a:solidFill>
                <a:latin typeface="Georgia" pitchFamily="18" charset="0"/>
              </a:rPr>
              <a:t>В этом доме в левом крыле с 1848 по 1852 год </a:t>
            </a:r>
          </a:p>
          <a:p>
            <a:pPr marL="342900" lvl="0" indent="-342900" algn="ctr">
              <a:lnSpc>
                <a:spcPct val="80000"/>
              </a:lnSpc>
              <a:spcBef>
                <a:spcPct val="20000"/>
              </a:spcBef>
              <a:defRPr/>
            </a:pPr>
            <a:r>
              <a:rPr lang="ru-RU" sz="2400" b="1" i="1" dirty="0" smtClean="0">
                <a:solidFill>
                  <a:schemeClr val="tx2">
                    <a:lumMod val="50000"/>
                  </a:schemeClr>
                </a:solidFill>
                <a:latin typeface="Georgia" pitchFamily="18" charset="0"/>
              </a:rPr>
              <a:t>жил Гоголь.</a:t>
            </a:r>
          </a:p>
          <a:p>
            <a:pPr marL="342900" lvl="0" indent="-342900" algn="ctr">
              <a:lnSpc>
                <a:spcPct val="80000"/>
              </a:lnSpc>
              <a:spcBef>
                <a:spcPct val="20000"/>
              </a:spcBef>
              <a:defRPr/>
            </a:pPr>
            <a:r>
              <a:rPr lang="ru-RU" sz="2400" b="1" i="1" dirty="0" smtClean="0">
                <a:solidFill>
                  <a:schemeClr val="tx2">
                    <a:lumMod val="50000"/>
                  </a:schemeClr>
                </a:solidFill>
                <a:latin typeface="Georgia" pitchFamily="18" charset="0"/>
              </a:rPr>
              <a:t>	Здесь в феврале 1852 года он и скончался. </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9"/>
                                        </p:tgtEl>
                                      </p:cBhvr>
                                      <p:to x="80000" y="100000"/>
                                    </p:animScale>
                                    <p:anim by="(#ppt_w*0.10)" calcmode="lin" valueType="num">
                                      <p:cBhvr>
                                        <p:cTn id="7" dur="250" autoRev="1" fill="hold">
                                          <p:stCondLst>
                                            <p:cond delay="0"/>
                                          </p:stCondLst>
                                        </p:cTn>
                                        <p:tgtEl>
                                          <p:spTgt spid="9"/>
                                        </p:tgtEl>
                                        <p:attrNameLst>
                                          <p:attrName>ppt_x</p:attrName>
                                        </p:attrNameLst>
                                      </p:cBhvr>
                                    </p:anim>
                                    <p:anim by="(-#ppt_w*0.10)" calcmode="lin" valueType="num">
                                      <p:cBhvr>
                                        <p:cTn id="8" dur="250" autoRev="1" fill="hold">
                                          <p:stCondLst>
                                            <p:cond delay="0"/>
                                          </p:stCondLst>
                                        </p:cTn>
                                        <p:tgtEl>
                                          <p:spTgt spid="9"/>
                                        </p:tgtEl>
                                        <p:attrNameLst>
                                          <p:attrName>ppt_y</p:attrName>
                                        </p:attrNameLst>
                                      </p:cBhvr>
                                    </p:anim>
                                    <p:animRot by="-480000">
                                      <p:cBhvr>
                                        <p:cTn id="9" dur="2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4648200" y="2357430"/>
            <a:ext cx="4495800" cy="450057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2400" b="1" i="1" u="none" strike="noStrike" kern="1200" cap="none" spc="0" normalizeH="0" baseline="0" noProof="0" dirty="0" smtClean="0">
                <a:ln>
                  <a:noFill/>
                </a:ln>
                <a:solidFill>
                  <a:schemeClr val="tx2">
                    <a:lumMod val="50000"/>
                  </a:schemeClr>
                </a:solidFill>
                <a:effectLst/>
                <a:uLnTx/>
                <a:uFillTx/>
                <a:latin typeface="Georgia" pitchFamily="18" charset="0"/>
              </a:rPr>
              <a:t>Похороны писателя состоялись при огромном стечении народа на кладбище  Свято-Данилова монастыря, а в 1931 останки Гоголя были перезахоронены на Новодевичьем кладбище.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ru-RU" sz="2400" b="1" i="1" u="none" strike="noStrike" kern="1200" cap="none" spc="0" normalizeH="0" baseline="0" noProof="0" dirty="0" smtClean="0">
                <a:ln>
                  <a:noFill/>
                </a:ln>
                <a:solidFill>
                  <a:schemeClr val="tx2">
                    <a:lumMod val="50000"/>
                  </a:schemeClr>
                </a:solidFill>
                <a:effectLst/>
                <a:uLnTx/>
                <a:uFillTx/>
                <a:latin typeface="Georgia" pitchFamily="18" charset="0"/>
              </a:rPr>
              <a:t>На могиле Гоголя написаны слова: «Горьким словом моим </a:t>
            </a:r>
            <a:r>
              <a:rPr kumimoji="0" lang="ru-RU" sz="2400" b="1" i="1" u="none" strike="noStrike" kern="1200" cap="none" spc="0" normalizeH="0" baseline="0" noProof="0" dirty="0" err="1" smtClean="0">
                <a:ln>
                  <a:noFill/>
                </a:ln>
                <a:solidFill>
                  <a:schemeClr val="tx2">
                    <a:lumMod val="50000"/>
                  </a:schemeClr>
                </a:solidFill>
                <a:effectLst/>
                <a:uLnTx/>
                <a:uFillTx/>
                <a:latin typeface="Georgia" pitchFamily="18" charset="0"/>
              </a:rPr>
              <a:t>посмеюся</a:t>
            </a:r>
            <a:r>
              <a:rPr kumimoji="0" lang="ru-RU" sz="2400" b="1" i="1" u="none" strike="noStrike" kern="1200" cap="none" spc="0" normalizeH="0" baseline="0" noProof="0" dirty="0" smtClean="0">
                <a:ln>
                  <a:noFill/>
                </a:ln>
                <a:solidFill>
                  <a:schemeClr val="tx2">
                    <a:lumMod val="50000"/>
                  </a:schemeClr>
                </a:solidFill>
                <a:effectLst/>
                <a:uLnTx/>
                <a:uFillTx/>
                <a:latin typeface="Georgia" pitchFamily="18" charset="0"/>
              </a:rPr>
              <a:t>».</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8" descr="бывшая мог гогл в москве в святоданил мон"/>
          <p:cNvPicPr>
            <a:picLocks noChangeAspect="1" noChangeArrowheads="1"/>
          </p:cNvPicPr>
          <p:nvPr/>
        </p:nvPicPr>
        <p:blipFill>
          <a:blip r:embed="rId2"/>
          <a:srcRect/>
          <a:stretch>
            <a:fillRect/>
          </a:stretch>
        </p:blipFill>
        <p:spPr bwMode="auto">
          <a:xfrm>
            <a:off x="5767240" y="0"/>
            <a:ext cx="3376760" cy="2244220"/>
          </a:xfrm>
          <a:prstGeom prst="rect">
            <a:avLst/>
          </a:prstGeom>
          <a:noFill/>
          <a:ln w="57150">
            <a:noFill/>
            <a:miter lim="800000"/>
            <a:headEnd/>
            <a:tailEnd/>
          </a:ln>
        </p:spPr>
      </p:pic>
      <p:pic>
        <p:nvPicPr>
          <p:cNvPr id="4098" name="Picture 2" descr="http://upload.wikimedia.org/wikipedia/commons/thumb/4/44/%D0%9A%D1%80%D0%B5%D1%81%D1%82_%D0%BD%D0%B0_%D0%BC%D0%BE%D0%B3%D0%B8%D0%BB%D0%B5_%D0%9D.%D0%92.%D0%93%D0%BE%D0%B3%D0%BE%D0%BB%D1%8F.JPG/230px-%D0%9A%D1%80%D0%B5%D1%81%D1%82_%D0%BD%D0%B0_%D0%BC%D0%BE%D0%B3%D0%B8%D0%BB%D0%B5_%D0%9D.%D0%92.%D0%93%D0%BE%D0%B3%D0%BE%D0%BB%D1%8F.JPG"/>
          <p:cNvPicPr>
            <a:picLocks noChangeAspect="1" noChangeArrowheads="1"/>
          </p:cNvPicPr>
          <p:nvPr/>
        </p:nvPicPr>
        <p:blipFill>
          <a:blip r:embed="rId3"/>
          <a:srcRect/>
          <a:stretch>
            <a:fillRect/>
          </a:stretch>
        </p:blipFill>
        <p:spPr bwMode="auto">
          <a:xfrm>
            <a:off x="-1" y="0"/>
            <a:ext cx="2543239" cy="5429264"/>
          </a:xfrm>
          <a:prstGeom prst="rect">
            <a:avLst/>
          </a:prstGeom>
          <a:noFill/>
        </p:spPr>
      </p:pic>
      <p:pic>
        <p:nvPicPr>
          <p:cNvPr id="4100" name="Picture 4" descr="http://lisabella.narod.ru/02.jpg"/>
          <p:cNvPicPr>
            <a:picLocks noChangeAspect="1" noChangeArrowheads="1"/>
          </p:cNvPicPr>
          <p:nvPr/>
        </p:nvPicPr>
        <p:blipFill>
          <a:blip r:embed="rId4"/>
          <a:srcRect/>
          <a:stretch>
            <a:fillRect/>
          </a:stretch>
        </p:blipFill>
        <p:spPr bwMode="auto">
          <a:xfrm>
            <a:off x="1857356" y="1143000"/>
            <a:ext cx="3086100" cy="5715000"/>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800" decel="100000"/>
                                        <p:tgtEl>
                                          <p:spTgt spid="4100"/>
                                        </p:tgtEl>
                                      </p:cBhvr>
                                    </p:animEffect>
                                    <p:anim calcmode="lin" valueType="num">
                                      <p:cBhvr>
                                        <p:cTn id="16" dur="800" decel="100000" fill="hold"/>
                                        <p:tgtEl>
                                          <p:spTgt spid="4100"/>
                                        </p:tgtEl>
                                        <p:attrNameLst>
                                          <p:attrName>style.rotation</p:attrName>
                                        </p:attrNameLst>
                                      </p:cBhvr>
                                      <p:tavLst>
                                        <p:tav tm="0">
                                          <p:val>
                                            <p:fltVal val="-90"/>
                                          </p:val>
                                        </p:tav>
                                        <p:tav tm="100000">
                                          <p:val>
                                            <p:fltVal val="0"/>
                                          </p:val>
                                        </p:tav>
                                      </p:tavLst>
                                    </p:anim>
                                    <p:anim calcmode="lin" valueType="num">
                                      <p:cBhvr>
                                        <p:cTn id="17" dur="800" decel="100000" fill="hold"/>
                                        <p:tgtEl>
                                          <p:spTgt spid="4100"/>
                                        </p:tgtEl>
                                        <p:attrNameLst>
                                          <p:attrName>ppt_x</p:attrName>
                                        </p:attrNameLst>
                                      </p:cBhvr>
                                      <p:tavLst>
                                        <p:tav tm="0">
                                          <p:val>
                                            <p:strVal val="#ppt_x+0.4"/>
                                          </p:val>
                                        </p:tav>
                                        <p:tav tm="100000">
                                          <p:val>
                                            <p:strVal val="#ppt_x-0.05"/>
                                          </p:val>
                                        </p:tav>
                                      </p:tavLst>
                                    </p:anim>
                                    <p:anim calcmode="lin" valueType="num">
                                      <p:cBhvr>
                                        <p:cTn id="18" dur="800" decel="100000" fill="hold"/>
                                        <p:tgtEl>
                                          <p:spTgt spid="410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Фото\ОСЕНЬ 2009\Музей Гоголя4.jpg"/>
          <p:cNvPicPr>
            <a:picLocks noChangeAspect="1" noChangeArrowheads="1"/>
          </p:cNvPicPr>
          <p:nvPr/>
        </p:nvPicPr>
        <p:blipFill>
          <a:blip r:embed="rId2"/>
          <a:srcRect l="12499"/>
          <a:stretch>
            <a:fillRect/>
          </a:stretch>
        </p:blipFill>
        <p:spPr bwMode="auto">
          <a:xfrm>
            <a:off x="0" y="0"/>
            <a:ext cx="4500590" cy="6858000"/>
          </a:xfrm>
          <a:prstGeom prst="rect">
            <a:avLst/>
          </a:prstGeom>
          <a:noFill/>
        </p:spPr>
      </p:pic>
      <p:sp>
        <p:nvSpPr>
          <p:cNvPr id="5" name="TextBox 4"/>
          <p:cNvSpPr txBox="1"/>
          <p:nvPr/>
        </p:nvSpPr>
        <p:spPr>
          <a:xfrm>
            <a:off x="4429124" y="0"/>
            <a:ext cx="4714876" cy="830997"/>
          </a:xfrm>
          <a:prstGeom prst="rect">
            <a:avLst/>
          </a:prstGeom>
          <a:noFill/>
        </p:spPr>
        <p:txBody>
          <a:bodyPr wrap="square" rtlCol="0">
            <a:spAutoFit/>
          </a:bodyPr>
          <a:lstStyle/>
          <a:p>
            <a:pPr algn="ctr"/>
            <a:r>
              <a:rPr lang="ru-RU" sz="2400" b="1" i="1" dirty="0" smtClean="0">
                <a:solidFill>
                  <a:schemeClr val="tx2">
                    <a:lumMod val="50000"/>
                  </a:schemeClr>
                </a:solidFill>
                <a:latin typeface="Georgia" pitchFamily="18" charset="0"/>
              </a:rPr>
              <a:t>Памятники Н.В. Гоголю </a:t>
            </a:r>
          </a:p>
          <a:p>
            <a:pPr algn="ctr"/>
            <a:r>
              <a:rPr lang="ru-RU" sz="2400" b="1" i="1" dirty="0" smtClean="0">
                <a:solidFill>
                  <a:schemeClr val="tx2">
                    <a:lumMod val="50000"/>
                  </a:schemeClr>
                </a:solidFill>
                <a:latin typeface="Georgia" pitchFamily="18" charset="0"/>
              </a:rPr>
              <a:t>в Москве</a:t>
            </a:r>
            <a:endParaRPr lang="ru-RU" sz="2400" b="1" i="1" dirty="0">
              <a:solidFill>
                <a:schemeClr val="tx2">
                  <a:lumMod val="50000"/>
                </a:schemeClr>
              </a:solidFill>
              <a:latin typeface="Georgia" pitchFamily="18" charset="0"/>
            </a:endParaRPr>
          </a:p>
        </p:txBody>
      </p:sp>
      <p:pic>
        <p:nvPicPr>
          <p:cNvPr id="3074" name="Picture 2" descr="http://s39.radikal.ru/i083/0905/0f/fe91e03d7c5e.jpg"/>
          <p:cNvPicPr>
            <a:picLocks noChangeAspect="1" noChangeArrowheads="1"/>
          </p:cNvPicPr>
          <p:nvPr/>
        </p:nvPicPr>
        <p:blipFill>
          <a:blip r:embed="rId3"/>
          <a:srcRect/>
          <a:stretch>
            <a:fillRect/>
          </a:stretch>
        </p:blipFill>
        <p:spPr bwMode="auto">
          <a:xfrm>
            <a:off x="0" y="357166"/>
            <a:ext cx="4500562" cy="6000749"/>
          </a:xfrm>
          <a:prstGeom prst="rect">
            <a:avLst/>
          </a:prstGeom>
          <a:noFill/>
        </p:spPr>
      </p:pic>
      <p:pic>
        <p:nvPicPr>
          <p:cNvPr id="3078" name="Picture 6" descr="http://www.flatok.ru/images/Flatok/IMG_722.jpg"/>
          <p:cNvPicPr>
            <a:picLocks noChangeAspect="1" noChangeArrowheads="1"/>
          </p:cNvPicPr>
          <p:nvPr/>
        </p:nvPicPr>
        <p:blipFill>
          <a:blip r:embed="rId4"/>
          <a:srcRect/>
          <a:stretch>
            <a:fillRect/>
          </a:stretch>
        </p:blipFill>
        <p:spPr bwMode="auto">
          <a:xfrm>
            <a:off x="4500562" y="1071546"/>
            <a:ext cx="4643438" cy="5608017"/>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14290"/>
            <a:ext cx="9144000" cy="954107"/>
          </a:xfrm>
          <a:prstGeom prst="rect">
            <a:avLst/>
          </a:prstGeom>
        </p:spPr>
        <p:txBody>
          <a:bodyPr wrap="square">
            <a:spAutoFit/>
          </a:bodyPr>
          <a:lstStyle/>
          <a:p>
            <a:pPr algn="ctr"/>
            <a:r>
              <a:rPr lang="ru-RU" sz="2800" b="1" i="1" dirty="0" smtClean="0">
                <a:latin typeface="Georgia" pitchFamily="18" charset="0"/>
              </a:rPr>
              <a:t>Самые известные цитаты из произведений Н.В.Гоголя</a:t>
            </a:r>
            <a:endParaRPr lang="ru-RU" sz="2800" dirty="0">
              <a:latin typeface="Georgia" pitchFamily="18" charset="0"/>
            </a:endParaRPr>
          </a:p>
        </p:txBody>
      </p:sp>
      <p:sp>
        <p:nvSpPr>
          <p:cNvPr id="7" name="Прямоугольник 6"/>
          <p:cNvSpPr/>
          <p:nvPr/>
        </p:nvSpPr>
        <p:spPr>
          <a:xfrm>
            <a:off x="0" y="1214422"/>
            <a:ext cx="6572264" cy="5078313"/>
          </a:xfrm>
          <a:prstGeom prst="rect">
            <a:avLst/>
          </a:prstGeom>
        </p:spPr>
        <p:txBody>
          <a:bodyPr wrap="square">
            <a:spAutoFit/>
          </a:bodyPr>
          <a:lstStyle/>
          <a:p>
            <a:pPr>
              <a:lnSpc>
                <a:spcPct val="150000"/>
              </a:lnSpc>
              <a:buFont typeface="Wingdings" pitchFamily="2" charset="2"/>
              <a:buChar char="ü"/>
            </a:pPr>
            <a:r>
              <a:rPr lang="ru-RU" sz="2400" b="1" i="1" dirty="0" smtClean="0">
                <a:solidFill>
                  <a:schemeClr val="tx2">
                    <a:lumMod val="50000"/>
                  </a:schemeClr>
                </a:solidFill>
                <a:latin typeface="Georgia" pitchFamily="18" charset="0"/>
              </a:rPr>
              <a:t> Терпи, </a:t>
            </a:r>
            <a:r>
              <a:rPr lang="ru-RU" sz="2400" b="1" i="1" dirty="0" err="1" smtClean="0">
                <a:solidFill>
                  <a:schemeClr val="tx2">
                    <a:lumMod val="50000"/>
                  </a:schemeClr>
                </a:solidFill>
                <a:latin typeface="Georgia" pitchFamily="18" charset="0"/>
              </a:rPr>
              <a:t>козак</a:t>
            </a:r>
            <a:r>
              <a:rPr lang="ru-RU" sz="2400" b="1" i="1" dirty="0" smtClean="0">
                <a:solidFill>
                  <a:schemeClr val="tx2">
                    <a:lumMod val="50000"/>
                  </a:schemeClr>
                </a:solidFill>
                <a:latin typeface="Georgia" pitchFamily="18" charset="0"/>
              </a:rPr>
              <a:t>, — атаман будешь.</a:t>
            </a:r>
          </a:p>
          <a:p>
            <a:pPr>
              <a:lnSpc>
                <a:spcPct val="150000"/>
              </a:lnSpc>
              <a:buFont typeface="Wingdings" pitchFamily="2" charset="2"/>
              <a:buChar char="ü"/>
            </a:pPr>
            <a:r>
              <a:rPr lang="ru-RU" sz="2400" b="1" i="1" dirty="0" smtClean="0">
                <a:solidFill>
                  <a:schemeClr val="tx2">
                    <a:lumMod val="50000"/>
                  </a:schemeClr>
                </a:solidFill>
                <a:latin typeface="Georgia" pitchFamily="18" charset="0"/>
              </a:rPr>
              <a:t> Есть ещё порох в пороховницах?</a:t>
            </a:r>
          </a:p>
          <a:p>
            <a:pPr>
              <a:lnSpc>
                <a:spcPct val="150000"/>
              </a:lnSpc>
              <a:buFont typeface="Wingdings" pitchFamily="2" charset="2"/>
              <a:buChar char="ü"/>
            </a:pPr>
            <a:r>
              <a:rPr lang="ru-RU" sz="2400" b="1" i="1" dirty="0" smtClean="0">
                <a:solidFill>
                  <a:schemeClr val="tx2">
                    <a:lumMod val="50000"/>
                  </a:schemeClr>
                </a:solidFill>
                <a:latin typeface="Georgia" pitchFamily="18" charset="0"/>
              </a:rPr>
              <a:t> Городничий глуп, как сивый мерин. </a:t>
            </a:r>
          </a:p>
          <a:p>
            <a:pPr>
              <a:lnSpc>
                <a:spcPct val="150000"/>
              </a:lnSpc>
              <a:buFont typeface="Wingdings" pitchFamily="2" charset="2"/>
              <a:buChar char="ü"/>
            </a:pPr>
            <a:r>
              <a:rPr lang="ru-RU" sz="2400" b="1" i="1" dirty="0" smtClean="0">
                <a:solidFill>
                  <a:schemeClr val="tx2">
                    <a:lumMod val="50000"/>
                  </a:schemeClr>
                </a:solidFill>
                <a:latin typeface="Georgia" pitchFamily="18" charset="0"/>
              </a:rPr>
              <a:t> И какой же русский не любит быстрой езды?</a:t>
            </a:r>
          </a:p>
          <a:p>
            <a:pPr>
              <a:lnSpc>
                <a:spcPct val="150000"/>
              </a:lnSpc>
              <a:buFont typeface="Wingdings" pitchFamily="2" charset="2"/>
              <a:buChar char="ü"/>
            </a:pPr>
            <a:r>
              <a:rPr lang="ru-RU" sz="2400" b="1" i="1" dirty="0" smtClean="0">
                <a:solidFill>
                  <a:schemeClr val="tx2">
                    <a:lumMod val="50000"/>
                  </a:schemeClr>
                </a:solidFill>
                <a:latin typeface="Georgia" pitchFamily="18" charset="0"/>
              </a:rPr>
              <a:t> Я пригласил вас, господа, с тем, чтобы сообщить вам </a:t>
            </a:r>
            <a:r>
              <a:rPr lang="ru-RU" sz="2400" b="1" i="1" dirty="0" err="1" smtClean="0">
                <a:solidFill>
                  <a:schemeClr val="tx2">
                    <a:lumMod val="50000"/>
                  </a:schemeClr>
                </a:solidFill>
                <a:latin typeface="Georgia" pitchFamily="18" charset="0"/>
              </a:rPr>
              <a:t>пренеприятнейшее</a:t>
            </a:r>
            <a:r>
              <a:rPr lang="ru-RU" sz="2400" b="1" i="1" dirty="0" smtClean="0">
                <a:solidFill>
                  <a:schemeClr val="tx2">
                    <a:lumMod val="50000"/>
                  </a:schemeClr>
                </a:solidFill>
                <a:latin typeface="Georgia" pitchFamily="18" charset="0"/>
              </a:rPr>
              <a:t> известие: к нам едет ревизор.</a:t>
            </a:r>
            <a:endParaRPr lang="ru-RU" sz="2400" b="1" i="1" dirty="0">
              <a:solidFill>
                <a:schemeClr val="tx2">
                  <a:lumMod val="50000"/>
                </a:schemeClr>
              </a:solidFill>
              <a:latin typeface="Georgia" pitchFamily="18" charset="0"/>
            </a:endParaRPr>
          </a:p>
        </p:txBody>
      </p:sp>
      <p:pic>
        <p:nvPicPr>
          <p:cNvPr id="8" name="Picture 2" descr="http://www.yagallery.com.ua/content/photos/big/Jakutovich-Sergiy_prostir-gogola-86881.jpg"/>
          <p:cNvPicPr>
            <a:picLocks noChangeAspect="1" noChangeArrowheads="1"/>
          </p:cNvPicPr>
          <p:nvPr/>
        </p:nvPicPr>
        <p:blipFill>
          <a:blip r:embed="rId2">
            <a:clrChange>
              <a:clrFrom>
                <a:srgbClr val="FFFFFF"/>
              </a:clrFrom>
              <a:clrTo>
                <a:srgbClr val="FFFFFF">
                  <a:alpha val="0"/>
                </a:srgbClr>
              </a:clrTo>
            </a:clrChange>
          </a:blip>
          <a:srcRect l="6880" r="27753" b="6250"/>
          <a:stretch>
            <a:fillRect/>
          </a:stretch>
        </p:blipFill>
        <p:spPr bwMode="auto">
          <a:xfrm flipH="1">
            <a:off x="5572100" y="627960"/>
            <a:ext cx="3571900" cy="6230040"/>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amp;Kcy;&amp;ocy;&amp;scy;&amp;yacy;&amp;rcy;&amp;ocy;&amp;vcy;&amp;scy;&amp;kcy;&amp;acy;&amp;yacy; &amp;Mcy;&amp;acy;&amp;rcy;&amp;icy;&amp;yacy; &amp;Icy;&amp;vcy;&amp;acy;&amp;ncy;&amp;ocy;&amp;vcy;&amp;ncy;&amp;acy;.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0" y="0"/>
            <a:ext cx="4286248" cy="5664644"/>
          </a:xfrm>
          <a:prstGeom prst="rect">
            <a:avLst/>
          </a:prstGeom>
          <a:noFill/>
        </p:spPr>
      </p:pic>
      <p:sp>
        <p:nvSpPr>
          <p:cNvPr id="4" name="Прямоугольник 3"/>
          <p:cNvSpPr/>
          <p:nvPr/>
        </p:nvSpPr>
        <p:spPr>
          <a:xfrm>
            <a:off x="3286116" y="0"/>
            <a:ext cx="5857884" cy="535531"/>
          </a:xfrm>
          <a:prstGeom prst="rect">
            <a:avLst/>
          </a:prstGeom>
        </p:spPr>
        <p:txBody>
          <a:bodyPr wrap="square">
            <a:spAutoFit/>
          </a:bodyPr>
          <a:lstStyle/>
          <a:p>
            <a:pPr algn="r">
              <a:lnSpc>
                <a:spcPct val="90000"/>
              </a:lnSpc>
              <a:defRPr/>
            </a:pPr>
            <a:r>
              <a:rPr lang="ru-RU" sz="3200" b="1" i="1" dirty="0" smtClean="0">
                <a:solidFill>
                  <a:schemeClr val="tx2">
                    <a:lumMod val="50000"/>
                  </a:schemeClr>
                </a:solidFill>
                <a:latin typeface="Georgia" pitchFamily="18" charset="0"/>
              </a:rPr>
              <a:t>Родители  Н.В.Гоголя</a:t>
            </a:r>
          </a:p>
        </p:txBody>
      </p:sp>
      <p:sp>
        <p:nvSpPr>
          <p:cNvPr id="5" name="Прямоугольник 4"/>
          <p:cNvSpPr/>
          <p:nvPr/>
        </p:nvSpPr>
        <p:spPr>
          <a:xfrm>
            <a:off x="0" y="5657671"/>
            <a:ext cx="4071934" cy="1200329"/>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Мария Ивановна </a:t>
            </a:r>
          </a:p>
          <a:p>
            <a:pPr algn="ctr"/>
            <a:r>
              <a:rPr lang="ru-RU" sz="2400" b="1" i="1" dirty="0" smtClean="0">
                <a:solidFill>
                  <a:schemeClr val="tx2">
                    <a:lumMod val="50000"/>
                  </a:schemeClr>
                </a:solidFill>
                <a:latin typeface="Georgia" pitchFamily="18" charset="0"/>
              </a:rPr>
              <a:t>Гоголь-Яновская</a:t>
            </a:r>
          </a:p>
          <a:p>
            <a:pPr algn="ctr"/>
            <a:r>
              <a:rPr lang="ru-RU" sz="2400" b="1" i="1" dirty="0" smtClean="0">
                <a:solidFill>
                  <a:schemeClr val="tx2">
                    <a:lumMod val="50000"/>
                  </a:schemeClr>
                </a:solidFill>
                <a:latin typeface="Georgia" pitchFamily="18" charset="0"/>
              </a:rPr>
              <a:t>(</a:t>
            </a:r>
            <a:r>
              <a:rPr lang="ru-RU" sz="2400" b="1" i="1" dirty="0" err="1" smtClean="0">
                <a:solidFill>
                  <a:schemeClr val="tx2">
                    <a:lumMod val="50000"/>
                  </a:schemeClr>
                </a:solidFill>
                <a:latin typeface="Georgia" pitchFamily="18" charset="0"/>
              </a:rPr>
              <a:t>рожд</a:t>
            </a:r>
            <a:r>
              <a:rPr lang="ru-RU" sz="2400" b="1" i="1" dirty="0" smtClean="0">
                <a:solidFill>
                  <a:schemeClr val="tx2">
                    <a:lumMod val="50000"/>
                  </a:schemeClr>
                </a:solidFill>
                <a:latin typeface="Georgia" pitchFamily="18" charset="0"/>
              </a:rPr>
              <a:t>. </a:t>
            </a:r>
            <a:r>
              <a:rPr lang="ru-RU" sz="2400" b="1" i="1" dirty="0" err="1" smtClean="0">
                <a:solidFill>
                  <a:schemeClr val="tx2">
                    <a:lumMod val="50000"/>
                  </a:schemeClr>
                </a:solidFill>
                <a:latin typeface="Georgia" pitchFamily="18" charset="0"/>
              </a:rPr>
              <a:t>Косяровская</a:t>
            </a:r>
            <a:r>
              <a:rPr lang="ru-RU" sz="2400" b="1" i="1" dirty="0" smtClean="0">
                <a:solidFill>
                  <a:schemeClr val="tx2">
                    <a:lumMod val="50000"/>
                  </a:schemeClr>
                </a:solidFill>
                <a:latin typeface="Georgia" pitchFamily="18" charset="0"/>
              </a:rPr>
              <a:t>)</a:t>
            </a:r>
            <a:endParaRPr lang="ru-RU" sz="2400" b="1" i="1" dirty="0">
              <a:solidFill>
                <a:schemeClr val="tx2">
                  <a:lumMod val="50000"/>
                </a:schemeClr>
              </a:solidFill>
              <a:latin typeface="Georgia" pitchFamily="18" charset="0"/>
            </a:endParaRPr>
          </a:p>
        </p:txBody>
      </p:sp>
      <p:sp>
        <p:nvSpPr>
          <p:cNvPr id="9" name="Прямоугольник 8"/>
          <p:cNvSpPr/>
          <p:nvPr/>
        </p:nvSpPr>
        <p:spPr>
          <a:xfrm>
            <a:off x="4143372" y="1142984"/>
            <a:ext cx="5000628" cy="4524315"/>
          </a:xfrm>
          <a:prstGeom prst="rect">
            <a:avLst/>
          </a:prstGeom>
        </p:spPr>
        <p:txBody>
          <a:bodyPr wrap="square">
            <a:spAutoFit/>
          </a:bodyPr>
          <a:lstStyle/>
          <a:p>
            <a:pPr algn="r"/>
            <a:r>
              <a:rPr lang="ru-RU" sz="2400" b="1" i="1" dirty="0" smtClean="0">
                <a:solidFill>
                  <a:schemeClr val="tx2">
                    <a:lumMod val="50000"/>
                  </a:schemeClr>
                </a:solidFill>
                <a:latin typeface="Georgia" pitchFamily="18" charset="0"/>
              </a:rPr>
              <a:t>Мария Ивановна была выдана замуж в возрасте 14 лет в 1805 году</a:t>
            </a:r>
            <a:r>
              <a:rPr lang="en-US" sz="2400" b="1" i="1" dirty="0" smtClean="0">
                <a:solidFill>
                  <a:schemeClr val="tx2">
                    <a:lumMod val="50000"/>
                  </a:schemeClr>
                </a:solidFill>
                <a:latin typeface="Georgia" pitchFamily="18" charset="0"/>
              </a:rPr>
              <a:t>.</a:t>
            </a:r>
          </a:p>
          <a:p>
            <a:pPr algn="r"/>
            <a:r>
              <a:rPr lang="ru-RU" sz="2400" b="1" i="1" dirty="0" smtClean="0">
                <a:solidFill>
                  <a:schemeClr val="tx2">
                    <a:lumMod val="50000"/>
                  </a:schemeClr>
                </a:solidFill>
                <a:latin typeface="Georgia" pitchFamily="18" charset="0"/>
              </a:rPr>
              <a:t> </a:t>
            </a:r>
          </a:p>
          <a:p>
            <a:pPr algn="r"/>
            <a:r>
              <a:rPr lang="ru-RU" sz="2400" b="1" i="1" dirty="0" smtClean="0">
                <a:solidFill>
                  <a:schemeClr val="tx2">
                    <a:lumMod val="50000"/>
                  </a:schemeClr>
                </a:solidFill>
                <a:latin typeface="Georgia" pitchFamily="18" charset="0"/>
              </a:rPr>
              <a:t>Она была исключительно хороша собой. </a:t>
            </a:r>
          </a:p>
          <a:p>
            <a:pPr algn="r"/>
            <a:r>
              <a:rPr lang="ru-RU" sz="2400" b="1" i="1" dirty="0" smtClean="0">
                <a:solidFill>
                  <a:schemeClr val="tx2">
                    <a:lumMod val="50000"/>
                  </a:schemeClr>
                </a:solidFill>
                <a:latin typeface="Georgia" pitchFamily="18" charset="0"/>
              </a:rPr>
              <a:t>Жених был вдвое старше её. </a:t>
            </a:r>
          </a:p>
          <a:p>
            <a:pPr algn="r"/>
            <a:endParaRPr lang="ru-RU" sz="2400" b="1" i="1" dirty="0" smtClean="0">
              <a:solidFill>
                <a:schemeClr val="tx2">
                  <a:lumMod val="50000"/>
                </a:schemeClr>
              </a:solidFill>
              <a:latin typeface="Georgia" pitchFamily="18" charset="0"/>
            </a:endParaRPr>
          </a:p>
          <a:p>
            <a:pPr algn="r"/>
            <a:r>
              <a:rPr lang="ru-RU" sz="2400" b="1" i="1" dirty="0" smtClean="0">
                <a:solidFill>
                  <a:schemeClr val="tx2">
                    <a:lumMod val="50000"/>
                  </a:schemeClr>
                </a:solidFill>
                <a:latin typeface="Georgia" pitchFamily="18" charset="0"/>
              </a:rPr>
              <a:t>Помимо Николая в семье было ещё одиннадцать детей. Всего было шесть мальчиков и шесть девочек.</a:t>
            </a:r>
            <a:endParaRPr lang="ru-RU" sz="2400" b="1" i="1" dirty="0">
              <a:solidFill>
                <a:schemeClr val="tx2">
                  <a:lumMod val="50000"/>
                </a:schemeClr>
              </a:solidFill>
              <a:latin typeface="Georgia"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le:&amp;Vcy;&amp;acy;&amp;scy;&amp;icy;&amp;lcy;&amp;icy;&amp;jcy; &amp;Gcy;&amp;ocy;&amp;gcy;&amp;ocy;&amp;lcy;&amp;softcy;-&amp;YAcy;&amp;ncy;&amp;ocy;&amp;vcy;&amp;scy;&amp;kcy;&amp;icy;&amp;jcy;.jpg"/>
          <p:cNvPicPr>
            <a:picLocks noChangeAspect="1" noChangeArrowheads="1"/>
          </p:cNvPicPr>
          <p:nvPr/>
        </p:nvPicPr>
        <p:blipFill>
          <a:blip r:embed="rId2"/>
          <a:srcRect/>
          <a:stretch>
            <a:fillRect/>
          </a:stretch>
        </p:blipFill>
        <p:spPr bwMode="auto">
          <a:xfrm>
            <a:off x="4357686" y="1137020"/>
            <a:ext cx="4786314" cy="5720981"/>
          </a:xfrm>
          <a:prstGeom prst="rect">
            <a:avLst/>
          </a:prstGeom>
          <a:noFill/>
        </p:spPr>
      </p:pic>
      <p:sp>
        <p:nvSpPr>
          <p:cNvPr id="3" name="Прямоугольник 2"/>
          <p:cNvSpPr/>
          <p:nvPr/>
        </p:nvSpPr>
        <p:spPr>
          <a:xfrm>
            <a:off x="5572132" y="357166"/>
            <a:ext cx="3571868" cy="830997"/>
          </a:xfrm>
          <a:prstGeom prst="rect">
            <a:avLst/>
          </a:prstGeom>
        </p:spPr>
        <p:txBody>
          <a:bodyPr wrap="square">
            <a:spAutoFit/>
          </a:bodyPr>
          <a:lstStyle/>
          <a:p>
            <a:pPr algn="r"/>
            <a:r>
              <a:rPr lang="ru-RU" sz="2400" b="1" i="1" dirty="0" smtClean="0">
                <a:solidFill>
                  <a:schemeClr val="tx2">
                    <a:lumMod val="50000"/>
                  </a:schemeClr>
                </a:solidFill>
                <a:latin typeface="Georgia" pitchFamily="18" charset="0"/>
              </a:rPr>
              <a:t>Василий </a:t>
            </a:r>
            <a:endParaRPr lang="en-US" sz="2400" b="1" i="1" dirty="0" smtClean="0">
              <a:solidFill>
                <a:schemeClr val="tx2">
                  <a:lumMod val="50000"/>
                </a:schemeClr>
              </a:solidFill>
              <a:latin typeface="Georgia" pitchFamily="18" charset="0"/>
            </a:endParaRPr>
          </a:p>
          <a:p>
            <a:pPr algn="r"/>
            <a:r>
              <a:rPr lang="ru-RU" sz="2400" b="1" i="1" dirty="0" smtClean="0">
                <a:solidFill>
                  <a:schemeClr val="tx2">
                    <a:lumMod val="50000"/>
                  </a:schemeClr>
                </a:solidFill>
                <a:latin typeface="Georgia" pitchFamily="18" charset="0"/>
              </a:rPr>
              <a:t>Гоголь-Яновский</a:t>
            </a:r>
            <a:endParaRPr lang="ru-RU" sz="2400" b="1" i="1" dirty="0">
              <a:solidFill>
                <a:schemeClr val="tx2">
                  <a:lumMod val="50000"/>
                </a:schemeClr>
              </a:solidFill>
              <a:latin typeface="Georgia" pitchFamily="18" charset="0"/>
            </a:endParaRPr>
          </a:p>
        </p:txBody>
      </p:sp>
      <p:sp>
        <p:nvSpPr>
          <p:cNvPr id="4" name="Прямоугольник 3"/>
          <p:cNvSpPr/>
          <p:nvPr/>
        </p:nvSpPr>
        <p:spPr>
          <a:xfrm>
            <a:off x="0" y="357166"/>
            <a:ext cx="4929190" cy="3046988"/>
          </a:xfrm>
          <a:prstGeom prst="rect">
            <a:avLst/>
          </a:prstGeom>
        </p:spPr>
        <p:txBody>
          <a:bodyPr wrap="square">
            <a:spAutoFit/>
          </a:bodyPr>
          <a:lstStyle/>
          <a:p>
            <a:r>
              <a:rPr lang="ru-RU" sz="2400" b="1" i="1" dirty="0" smtClean="0">
                <a:solidFill>
                  <a:schemeClr val="tx2">
                    <a:lumMod val="50000"/>
                  </a:schemeClr>
                </a:solidFill>
                <a:latin typeface="Georgia" pitchFamily="18" charset="0"/>
              </a:rPr>
              <a:t>Происходил из старинного рода Гоголь-Яновских. По преданию один из его предков, Остап Гоголь, прославился как </a:t>
            </a:r>
          </a:p>
          <a:p>
            <a:r>
              <a:rPr lang="ru-RU" sz="2400" b="1" i="1" dirty="0" smtClean="0">
                <a:solidFill>
                  <a:schemeClr val="tx2">
                    <a:lumMod val="50000"/>
                  </a:schemeClr>
                </a:solidFill>
                <a:latin typeface="Georgia" pitchFamily="18" charset="0"/>
              </a:rPr>
              <a:t>казацкий полковник и гетман Правобережной Украины.</a:t>
            </a:r>
            <a:endParaRPr lang="ru-RU" sz="2400" b="1" i="1" dirty="0">
              <a:solidFill>
                <a:schemeClr val="tx2">
                  <a:lumMod val="50000"/>
                </a:schemeClr>
              </a:solidFill>
              <a:latin typeface="Georgia" pitchFamily="18" charset="0"/>
            </a:endParaRPr>
          </a:p>
        </p:txBody>
      </p:sp>
      <p:sp>
        <p:nvSpPr>
          <p:cNvPr id="7" name="Прямоугольник 6"/>
          <p:cNvSpPr/>
          <p:nvPr/>
        </p:nvSpPr>
        <p:spPr>
          <a:xfrm>
            <a:off x="0" y="3571876"/>
            <a:ext cx="4572000" cy="2677656"/>
          </a:xfrm>
          <a:prstGeom prst="rect">
            <a:avLst/>
          </a:prstGeom>
        </p:spPr>
        <p:txBody>
          <a:bodyPr>
            <a:spAutoFit/>
          </a:bodyPr>
          <a:lstStyle/>
          <a:p>
            <a:r>
              <a:rPr lang="ru-RU" sz="2400" b="1" i="1" dirty="0" smtClean="0">
                <a:solidFill>
                  <a:schemeClr val="tx2">
                    <a:lumMod val="50000"/>
                  </a:schemeClr>
                </a:solidFill>
                <a:latin typeface="Georgia" pitchFamily="18" charset="0"/>
              </a:rPr>
              <a:t>Написал несколько сказок из украинского народного быта, писал также стихи на русском и украинском языках  и  был «бесподобный рассказчик».</a:t>
            </a:r>
            <a:endParaRPr lang="ru-RU" sz="2400" b="1" i="1" dirty="0">
              <a:solidFill>
                <a:schemeClr val="tx2">
                  <a:lumMod val="50000"/>
                </a:schemeClr>
              </a:solidFill>
              <a:latin typeface="Georgia"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200329"/>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Детские годы Гоголь провел в имении родителей Васильевке – по имени отца </a:t>
            </a:r>
          </a:p>
          <a:p>
            <a:pPr algn="ctr"/>
            <a:r>
              <a:rPr lang="ru-RU" sz="2400" b="1" i="1" dirty="0" smtClean="0">
                <a:solidFill>
                  <a:schemeClr val="tx2">
                    <a:lumMod val="50000"/>
                  </a:schemeClr>
                </a:solidFill>
                <a:latin typeface="Georgia" pitchFamily="18" charset="0"/>
              </a:rPr>
              <a:t>(ныне село Гоголево, Украина).</a:t>
            </a:r>
            <a:endParaRPr lang="ru-RU" sz="2400" b="1" i="1" dirty="0">
              <a:solidFill>
                <a:schemeClr val="tx2">
                  <a:lumMod val="50000"/>
                </a:schemeClr>
              </a:solidFill>
              <a:latin typeface="Georgia" pitchFamily="18" charset="0"/>
            </a:endParaRPr>
          </a:p>
        </p:txBody>
      </p:sp>
      <p:pic>
        <p:nvPicPr>
          <p:cNvPr id="23556" name="Picture 4" descr="&amp;Dcy;&amp;ocy;&amp;scy;&amp;tcy;&amp;ocy;&amp;pcy;&amp;rcy;&amp;icy;&amp;mcy;&amp;iecy;&amp;chcy;&amp;acy;&amp;tcy;&amp;iecy;&amp;lcy;&amp;softcy;&amp;ncy;&amp;ocy;&amp;scy;&amp;tcy;&amp;softcy; &amp;Ucy;&amp;scy;&amp;acy;&amp;dcy;&amp;softcy;&amp;bcy;&amp;acy;-&amp;mcy;&amp;ucy;&amp;zcy;&amp;iecy;&amp;jcy; &amp;Gcy;&amp;ocy;&amp;gcy;&amp;ocy;&amp;lcy;&amp;yacy;, &amp;Gcy;&amp;ocy;&amp;gcy;&amp;ocy;&amp;lcy;&amp;iecy;&amp;vcy;&amp;ocy;"/>
          <p:cNvPicPr>
            <a:picLocks noChangeAspect="1" noChangeArrowheads="1"/>
          </p:cNvPicPr>
          <p:nvPr/>
        </p:nvPicPr>
        <p:blipFill>
          <a:blip r:embed="rId3"/>
          <a:srcRect/>
          <a:stretch>
            <a:fillRect/>
          </a:stretch>
        </p:blipFill>
        <p:spPr bwMode="auto">
          <a:xfrm>
            <a:off x="0" y="1143000"/>
            <a:ext cx="7620000" cy="5715000"/>
          </a:xfrm>
          <a:prstGeom prst="rect">
            <a:avLst/>
          </a:prstGeom>
          <a:noFill/>
        </p:spPr>
      </p:pic>
      <p:pic>
        <p:nvPicPr>
          <p:cNvPr id="7" name="Picture 2" descr="http://e.img22.rian.ru/images/16335/78/163357891.jpg"/>
          <p:cNvPicPr>
            <a:picLocks noChangeAspect="1" noChangeArrowheads="1"/>
          </p:cNvPicPr>
          <p:nvPr/>
        </p:nvPicPr>
        <p:blipFill>
          <a:blip r:embed="rId4"/>
          <a:srcRect/>
          <a:stretch>
            <a:fillRect/>
          </a:stretch>
        </p:blipFill>
        <p:spPr bwMode="auto">
          <a:xfrm>
            <a:off x="428596" y="1142984"/>
            <a:ext cx="8715404" cy="571501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28926" y="0"/>
            <a:ext cx="6215074" cy="3083921"/>
          </a:xfrm>
          <a:prstGeom prst="rect">
            <a:avLst/>
          </a:prstGeom>
        </p:spPr>
        <p:txBody>
          <a:bodyPr wrap="square">
            <a:spAutoFit/>
          </a:bodyPr>
          <a:lstStyle/>
          <a:p>
            <a:pPr algn="ctr">
              <a:lnSpc>
                <a:spcPct val="90000"/>
              </a:lnSpc>
              <a:defRPr/>
            </a:pPr>
            <a:r>
              <a:rPr lang="ru-RU" sz="2400" b="1" i="1" dirty="0" smtClean="0">
                <a:solidFill>
                  <a:schemeClr val="tx2">
                    <a:lumMod val="50000"/>
                  </a:schemeClr>
                </a:solidFill>
                <a:latin typeface="Georgia" pitchFamily="18" charset="0"/>
              </a:rPr>
              <a:t>Гоголь в  «Старосветских помещиках» описал родительский  дом. Как в нём скрипели дверные петли. Дом у него запел дверями.</a:t>
            </a:r>
          </a:p>
          <a:p>
            <a:pPr algn="ctr">
              <a:lnSpc>
                <a:spcPct val="90000"/>
              </a:lnSpc>
              <a:defRPr/>
            </a:pPr>
            <a:r>
              <a:rPr lang="ru-RU" sz="2400" b="1" i="1" dirty="0" smtClean="0">
                <a:solidFill>
                  <a:schemeClr val="tx2">
                    <a:lumMod val="50000"/>
                  </a:schemeClr>
                </a:solidFill>
                <a:latin typeface="Georgia" pitchFamily="18" charset="0"/>
              </a:rPr>
              <a:t>И каждая на свой манер. Одна из дверей причитает</a:t>
            </a:r>
            <a:r>
              <a:rPr lang="en-US" sz="2400" b="1" i="1" dirty="0" smtClean="0">
                <a:solidFill>
                  <a:schemeClr val="tx2">
                    <a:lumMod val="50000"/>
                  </a:schemeClr>
                </a:solidFill>
                <a:latin typeface="Georgia" pitchFamily="18" charset="0"/>
              </a:rPr>
              <a:t>: </a:t>
            </a:r>
            <a:endParaRPr lang="ru-RU" sz="2400" b="1" i="1" dirty="0" smtClean="0">
              <a:solidFill>
                <a:schemeClr val="tx2">
                  <a:lumMod val="50000"/>
                </a:schemeClr>
              </a:solidFill>
              <a:latin typeface="Georgia" pitchFamily="18" charset="0"/>
            </a:endParaRPr>
          </a:p>
          <a:p>
            <a:pPr algn="ctr">
              <a:lnSpc>
                <a:spcPct val="90000"/>
              </a:lnSpc>
              <a:defRPr/>
            </a:pPr>
            <a:r>
              <a:rPr lang="ru-RU" sz="2400" b="1" i="1" dirty="0" smtClean="0">
                <a:solidFill>
                  <a:schemeClr val="tx2">
                    <a:lumMod val="50000"/>
                  </a:schemeClr>
                </a:solidFill>
                <a:latin typeface="Georgia" pitchFamily="18" charset="0"/>
              </a:rPr>
              <a:t>«Батюшки, я зябну!»</a:t>
            </a:r>
          </a:p>
          <a:p>
            <a:pPr algn="r">
              <a:lnSpc>
                <a:spcPct val="90000"/>
              </a:lnSpc>
              <a:defRPr/>
            </a:pPr>
            <a:r>
              <a:rPr lang="ru-RU" sz="2400" b="1" i="1" dirty="0" smtClean="0">
                <a:solidFill>
                  <a:schemeClr val="tx2">
                    <a:lumMod val="50000"/>
                  </a:schemeClr>
                </a:solidFill>
                <a:latin typeface="Georgia" pitchFamily="18" charset="0"/>
              </a:rPr>
              <a:t>Кто кроме Гоголя расслышал эту жалобу</a:t>
            </a:r>
            <a:r>
              <a:rPr lang="en-US" sz="2400" b="1" i="1" dirty="0" smtClean="0">
                <a:solidFill>
                  <a:schemeClr val="tx2">
                    <a:lumMod val="50000"/>
                  </a:schemeClr>
                </a:solidFill>
                <a:latin typeface="Georgia" pitchFamily="18" charset="0"/>
              </a:rPr>
              <a:t>?</a:t>
            </a:r>
            <a:endParaRPr lang="ru-RU" sz="2400" b="1" i="1" dirty="0" smtClean="0">
              <a:solidFill>
                <a:schemeClr val="tx2">
                  <a:lumMod val="50000"/>
                </a:schemeClr>
              </a:solidFill>
              <a:latin typeface="Georgia" pitchFamily="18" charset="0"/>
            </a:endParaRPr>
          </a:p>
        </p:txBody>
      </p:sp>
      <p:pic>
        <p:nvPicPr>
          <p:cNvPr id="31746" name="Picture 2" descr="http://fotostudio.com.ua/travel/ukraine/poltava/gogolevo/images/gogolevo08.jpg"/>
          <p:cNvPicPr>
            <a:picLocks noChangeAspect="1" noChangeArrowheads="1"/>
          </p:cNvPicPr>
          <p:nvPr/>
        </p:nvPicPr>
        <p:blipFill>
          <a:blip r:embed="rId3"/>
          <a:srcRect r="16666"/>
          <a:stretch>
            <a:fillRect/>
          </a:stretch>
        </p:blipFill>
        <p:spPr bwMode="auto">
          <a:xfrm>
            <a:off x="5572100" y="3500438"/>
            <a:ext cx="3571900" cy="2847976"/>
          </a:xfrm>
          <a:prstGeom prst="rect">
            <a:avLst/>
          </a:prstGeom>
          <a:noFill/>
        </p:spPr>
      </p:pic>
      <p:pic>
        <p:nvPicPr>
          <p:cNvPr id="31748" name="Picture 4" descr="http://s47.radikal.ru/i117/0906/14/68ad73fce42a.jpg"/>
          <p:cNvPicPr>
            <a:picLocks noChangeAspect="1" noChangeArrowheads="1"/>
          </p:cNvPicPr>
          <p:nvPr/>
        </p:nvPicPr>
        <p:blipFill>
          <a:blip r:embed="rId4"/>
          <a:srcRect l="2343" t="2174" r="2734" b="3432"/>
          <a:stretch>
            <a:fillRect/>
          </a:stretch>
        </p:blipFill>
        <p:spPr bwMode="auto">
          <a:xfrm>
            <a:off x="0" y="2928910"/>
            <a:ext cx="5786478" cy="3929090"/>
          </a:xfrm>
          <a:prstGeom prst="rect">
            <a:avLst/>
          </a:prstGeom>
          <a:noFill/>
        </p:spPr>
      </p:pic>
      <p:pic>
        <p:nvPicPr>
          <p:cNvPr id="31752" name="Picture 8" descr="http://fashionhome.ru/images/b3e3e393c77e35a4a3f3cbd1e429b5dc"/>
          <p:cNvPicPr>
            <a:picLocks noChangeAspect="1" noChangeArrowheads="1"/>
          </p:cNvPicPr>
          <p:nvPr/>
        </p:nvPicPr>
        <p:blipFill>
          <a:blip r:embed="rId5"/>
          <a:srcRect/>
          <a:stretch>
            <a:fillRect/>
          </a:stretch>
        </p:blipFill>
        <p:spPr bwMode="auto">
          <a:xfrm>
            <a:off x="0" y="0"/>
            <a:ext cx="3000364" cy="351042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down)">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wipe(down)">
                                      <p:cBhvr>
                                        <p:cTn id="1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371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1" u="none" strike="noStrike" kern="1200" cap="none" spc="0" normalizeH="0" baseline="0" noProof="0" dirty="0" smtClean="0">
                <a:ln>
                  <a:noFill/>
                </a:ln>
                <a:solidFill>
                  <a:schemeClr val="tx2">
                    <a:lumMod val="50000"/>
                  </a:schemeClr>
                </a:solidFill>
                <a:effectLst/>
                <a:uLnTx/>
                <a:uFillTx/>
                <a:latin typeface="Georgia" pitchFamily="18" charset="0"/>
                <a:ea typeface="+mj-ea"/>
                <a:cs typeface="+mj-cs"/>
              </a:rPr>
              <a:t>Гимназия высших наук в Нежине </a:t>
            </a:r>
            <a:endParaRPr kumimoji="0" lang="ru-RU" sz="2800" b="1" i="1" u="none" strike="noStrike" kern="1200" cap="none" spc="0" normalizeH="0" baseline="0" noProof="0" dirty="0">
              <a:ln>
                <a:noFill/>
              </a:ln>
              <a:solidFill>
                <a:schemeClr val="tx2">
                  <a:lumMod val="50000"/>
                </a:schemeClr>
              </a:solidFill>
              <a:effectLst/>
              <a:uLnTx/>
              <a:uFillTx/>
              <a:latin typeface="Georgia" pitchFamily="18" charset="0"/>
              <a:ea typeface="+mj-ea"/>
              <a:cs typeface="+mj-cs"/>
            </a:endParaRPr>
          </a:p>
        </p:txBody>
      </p:sp>
      <p:pic>
        <p:nvPicPr>
          <p:cNvPr id="30722" name="Picture 2" descr="File:2005-08-16 Nizhyn 359.JPG"/>
          <p:cNvPicPr>
            <a:picLocks noChangeAspect="1" noChangeArrowheads="1"/>
          </p:cNvPicPr>
          <p:nvPr/>
        </p:nvPicPr>
        <p:blipFill>
          <a:blip r:embed="rId2"/>
          <a:srcRect l="3750" t="10000" r="7187" b="10000"/>
          <a:stretch>
            <a:fillRect/>
          </a:stretch>
        </p:blipFill>
        <p:spPr bwMode="auto">
          <a:xfrm>
            <a:off x="0" y="2526623"/>
            <a:ext cx="6429388" cy="4331377"/>
          </a:xfrm>
          <a:prstGeom prst="rect">
            <a:avLst/>
          </a:prstGeom>
          <a:noFill/>
        </p:spPr>
      </p:pic>
      <p:pic>
        <p:nvPicPr>
          <p:cNvPr id="6" name="Picture 7" descr="нежин гимназия"/>
          <p:cNvPicPr>
            <a:picLocks noChangeAspect="1" noChangeArrowheads="1"/>
          </p:cNvPicPr>
          <p:nvPr/>
        </p:nvPicPr>
        <p:blipFill>
          <a:blip r:embed="rId3"/>
          <a:srcRect/>
          <a:stretch>
            <a:fillRect/>
          </a:stretch>
        </p:blipFill>
        <p:spPr bwMode="auto">
          <a:xfrm>
            <a:off x="4822819" y="4357694"/>
            <a:ext cx="4321181" cy="2500306"/>
          </a:xfrm>
          <a:prstGeom prst="rect">
            <a:avLst/>
          </a:prstGeom>
          <a:noFill/>
          <a:ln w="57150">
            <a:noFill/>
            <a:miter lim="800000"/>
            <a:headEnd/>
            <a:tailEnd/>
          </a:ln>
        </p:spPr>
      </p:pic>
      <p:sp>
        <p:nvSpPr>
          <p:cNvPr id="7" name="Прямоугольник 6"/>
          <p:cNvSpPr/>
          <p:nvPr/>
        </p:nvSpPr>
        <p:spPr>
          <a:xfrm>
            <a:off x="0" y="642918"/>
            <a:ext cx="9144000" cy="1938992"/>
          </a:xfrm>
          <a:prstGeom prst="rect">
            <a:avLst/>
          </a:prstGeom>
        </p:spPr>
        <p:txBody>
          <a:bodyPr wrap="square">
            <a:spAutoFit/>
          </a:bodyPr>
          <a:lstStyle/>
          <a:p>
            <a:pPr algn="ctr"/>
            <a:r>
              <a:rPr lang="ru-RU" sz="2400" b="1" i="1" dirty="0" smtClean="0">
                <a:solidFill>
                  <a:schemeClr val="tx2">
                    <a:lumMod val="50000"/>
                  </a:schemeClr>
                </a:solidFill>
                <a:latin typeface="Georgia" pitchFamily="18" charset="0"/>
              </a:rPr>
              <a:t>В 1821 году Гоголь поступил в гимназию. </a:t>
            </a:r>
          </a:p>
          <a:p>
            <a:pPr algn="ctr"/>
            <a:r>
              <a:rPr lang="ru-RU" sz="2400" b="1" i="1" dirty="0" smtClean="0">
                <a:solidFill>
                  <a:schemeClr val="tx2">
                    <a:lumMod val="50000"/>
                  </a:schemeClr>
                </a:solidFill>
                <a:latin typeface="Georgia" pitchFamily="18" charset="0"/>
              </a:rPr>
              <a:t>Учился он посредственно. Особенно по точным наукам, русской грамматике и иностранным языкам. Поднажал только перед </a:t>
            </a:r>
          </a:p>
          <a:p>
            <a:pPr algn="ctr"/>
            <a:r>
              <a:rPr lang="ru-RU" sz="2400" b="1" i="1" dirty="0" smtClean="0">
                <a:solidFill>
                  <a:schemeClr val="tx2">
                    <a:lumMod val="50000"/>
                  </a:schemeClr>
                </a:solidFill>
                <a:latin typeface="Georgia" pitchFamily="18" charset="0"/>
              </a:rPr>
              <a:t>выпускными экзаменами.</a:t>
            </a:r>
            <a:endParaRPr lang="ru-RU" sz="2400" b="1" i="1" dirty="0">
              <a:solidFill>
                <a:schemeClr val="tx2">
                  <a:lumMod val="50000"/>
                </a:schemeClr>
              </a:solidFill>
              <a:latin typeface="Georgia" pitchFamily="18" charset="0"/>
            </a:endParaRPr>
          </a:p>
        </p:txBody>
      </p:sp>
      <p:pic>
        <p:nvPicPr>
          <p:cNvPr id="8" name="Picture 2" descr="http://www.zarplata.ru/articles/content/13593/%D0%B4%D0%BE%D1%81%D0%BA%D0%B0.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86480" y="2000240"/>
            <a:ext cx="2857520" cy="3404177"/>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fade">
                                      <p:cBhvr>
                                        <p:cTn id="15" dur="1000"/>
                                        <p:tgtEl>
                                          <p:spTgt spid="30722"/>
                                        </p:tgtEl>
                                      </p:cBhvr>
                                    </p:animEffect>
                                    <p:anim calcmode="lin" valueType="num">
                                      <p:cBhvr>
                                        <p:cTn id="16" dur="1000" fill="hold"/>
                                        <p:tgtEl>
                                          <p:spTgt spid="30722"/>
                                        </p:tgtEl>
                                        <p:attrNameLst>
                                          <p:attrName>ppt_x</p:attrName>
                                        </p:attrNameLst>
                                      </p:cBhvr>
                                      <p:tavLst>
                                        <p:tav tm="0">
                                          <p:val>
                                            <p:strVal val="#ppt_x"/>
                                          </p:val>
                                        </p:tav>
                                        <p:tav tm="100000">
                                          <p:val>
                                            <p:strVal val="#ppt_x"/>
                                          </p:val>
                                        </p:tav>
                                      </p:tavLst>
                                    </p:anim>
                                    <p:anim calcmode="lin" valueType="num">
                                      <p:cBhvr>
                                        <p:cTn id="17" dur="1000" fill="hold"/>
                                        <p:tgtEl>
                                          <p:spTgt spid="3072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372" y="285728"/>
            <a:ext cx="5000628" cy="3046988"/>
          </a:xfrm>
          <a:prstGeom prst="rect">
            <a:avLst/>
          </a:prstGeom>
        </p:spPr>
        <p:txBody>
          <a:bodyPr wrap="square">
            <a:spAutoFit/>
          </a:bodyPr>
          <a:lstStyle/>
          <a:p>
            <a:pPr algn="r"/>
            <a:r>
              <a:rPr lang="ru-RU" sz="2400" b="1" i="1" dirty="0" smtClean="0">
                <a:solidFill>
                  <a:schemeClr val="tx2">
                    <a:lumMod val="50000"/>
                  </a:schemeClr>
                </a:solidFill>
                <a:latin typeface="Georgia" pitchFamily="18" charset="0"/>
              </a:rPr>
              <a:t>Николай Васильевич увлекался рисованием, сочинительством. </a:t>
            </a:r>
          </a:p>
          <a:p>
            <a:pPr algn="r"/>
            <a:r>
              <a:rPr lang="ru-RU" sz="2400" b="1" i="1" dirty="0" smtClean="0">
                <a:solidFill>
                  <a:schemeClr val="tx2">
                    <a:lumMod val="50000"/>
                  </a:schemeClr>
                </a:solidFill>
                <a:latin typeface="Georgia" pitchFamily="18" charset="0"/>
              </a:rPr>
              <a:t>В гимназии  был разрешен театр – и он участвовал в спектаклях - как автор,  декоратор, костюмер  и  лучший комический актёр .</a:t>
            </a:r>
            <a:endParaRPr lang="ru-RU" sz="2400" b="1" i="1" dirty="0">
              <a:solidFill>
                <a:schemeClr val="tx2">
                  <a:lumMod val="50000"/>
                </a:schemeClr>
              </a:solidFill>
              <a:latin typeface="Georgia" pitchFamily="18" charset="0"/>
            </a:endParaRPr>
          </a:p>
        </p:txBody>
      </p:sp>
      <p:sp>
        <p:nvSpPr>
          <p:cNvPr id="3" name="Прямоугольник 2"/>
          <p:cNvSpPr/>
          <p:nvPr/>
        </p:nvSpPr>
        <p:spPr>
          <a:xfrm>
            <a:off x="4429124" y="3786190"/>
            <a:ext cx="4714876" cy="2308324"/>
          </a:xfrm>
          <a:prstGeom prst="rect">
            <a:avLst/>
          </a:prstGeom>
        </p:spPr>
        <p:txBody>
          <a:bodyPr wrap="square">
            <a:spAutoFit/>
          </a:bodyPr>
          <a:lstStyle/>
          <a:p>
            <a:pPr algn="r"/>
            <a:r>
              <a:rPr lang="ru-RU" sz="2400" b="1" i="1" dirty="0" smtClean="0">
                <a:solidFill>
                  <a:schemeClr val="tx2">
                    <a:lumMod val="50000"/>
                  </a:schemeClr>
                </a:solidFill>
                <a:latin typeface="Georgia" pitchFamily="18" charset="0"/>
              </a:rPr>
              <a:t>В одной пьесе, играя </a:t>
            </a:r>
          </a:p>
          <a:p>
            <a:pPr algn="r"/>
            <a:r>
              <a:rPr lang="ru-RU" sz="2400" b="1" i="1" dirty="0" smtClean="0">
                <a:solidFill>
                  <a:schemeClr val="tx2">
                    <a:lumMod val="50000"/>
                  </a:schemeClr>
                </a:solidFill>
                <a:latin typeface="Georgia" pitchFamily="18" charset="0"/>
              </a:rPr>
              <a:t>80-летнего старика, </a:t>
            </a:r>
          </a:p>
          <a:p>
            <a:pPr algn="r"/>
            <a:r>
              <a:rPr lang="ru-RU" sz="2400" b="1" i="1" dirty="0" smtClean="0">
                <a:solidFill>
                  <a:schemeClr val="tx2">
                    <a:lumMod val="50000"/>
                  </a:schemeClr>
                </a:solidFill>
                <a:latin typeface="Georgia" pitchFamily="18" charset="0"/>
              </a:rPr>
              <a:t>он довел зал до истерического хохота, </a:t>
            </a:r>
          </a:p>
          <a:p>
            <a:pPr algn="r"/>
            <a:r>
              <a:rPr lang="ru-RU" sz="2400" b="1" i="1" dirty="0" smtClean="0">
                <a:solidFill>
                  <a:schemeClr val="tx2">
                    <a:lumMod val="50000"/>
                  </a:schemeClr>
                </a:solidFill>
                <a:latin typeface="Georgia" pitchFamily="18" charset="0"/>
              </a:rPr>
              <a:t>не произнеся ни слова, только кряхтя и кашляя. </a:t>
            </a:r>
            <a:endParaRPr lang="ru-RU" sz="2400" b="1" i="1" dirty="0">
              <a:solidFill>
                <a:schemeClr val="tx2">
                  <a:lumMod val="50000"/>
                </a:schemeClr>
              </a:solidFill>
              <a:latin typeface="Georgia" pitchFamily="18" charset="0"/>
            </a:endParaRPr>
          </a:p>
        </p:txBody>
      </p:sp>
      <p:pic>
        <p:nvPicPr>
          <p:cNvPr id="57346" name="Picture 2" descr="http://900igr.net/datai/literatura/Mjortvye-dushi/0028-037-Pljushkin.jpg"/>
          <p:cNvPicPr>
            <a:picLocks noChangeAspect="1" noChangeArrowheads="1"/>
          </p:cNvPicPr>
          <p:nvPr/>
        </p:nvPicPr>
        <p:blipFill>
          <a:blip r:embed="rId2">
            <a:clrChange>
              <a:clrFrom>
                <a:srgbClr val="FCF1D5"/>
              </a:clrFrom>
              <a:clrTo>
                <a:srgbClr val="FCF1D5">
                  <a:alpha val="0"/>
                </a:srgbClr>
              </a:clrTo>
            </a:clrChange>
          </a:blip>
          <a:srcRect l="2381" t="4801" r="2381" b="3982"/>
          <a:stretch>
            <a:fillRect/>
          </a:stretch>
        </p:blipFill>
        <p:spPr bwMode="auto">
          <a:xfrm flipH="1">
            <a:off x="714348" y="1142984"/>
            <a:ext cx="2928958" cy="4071966"/>
          </a:xfrm>
          <a:prstGeom prst="rect">
            <a:avLst/>
          </a:prstGeom>
          <a:noFill/>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fade">
                                      <p:cBhvr>
                                        <p:cTn id="12" dur="1000"/>
                                        <p:tgtEl>
                                          <p:spTgt spid="57346"/>
                                        </p:tgtEl>
                                      </p:cBhvr>
                                    </p:animEffect>
                                    <p:anim calcmode="lin" valueType="num">
                                      <p:cBhvr>
                                        <p:cTn id="13" dur="1000" fill="hold"/>
                                        <p:tgtEl>
                                          <p:spTgt spid="57346"/>
                                        </p:tgtEl>
                                        <p:attrNameLst>
                                          <p:attrName>ppt_x</p:attrName>
                                        </p:attrNameLst>
                                      </p:cBhvr>
                                      <p:tavLst>
                                        <p:tav tm="0">
                                          <p:val>
                                            <p:strVal val="#ppt_x"/>
                                          </p:val>
                                        </p:tav>
                                        <p:tav tm="100000">
                                          <p:val>
                                            <p:strVal val="#ppt_x"/>
                                          </p:val>
                                        </p:tav>
                                      </p:tavLst>
                                    </p:anim>
                                    <p:anim calcmode="lin" valueType="num">
                                      <p:cBhvr>
                                        <p:cTn id="14"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1138</Words>
  <Application>Microsoft Office PowerPoint</Application>
  <PresentationFormat>Экран (4:3)</PresentationFormat>
  <Paragraphs>158</Paragraphs>
  <Slides>37</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Николай Васильевич Гоголь 1809 - 1852</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Маша</dc:creator>
  <cp:lastModifiedBy>Ksenia</cp:lastModifiedBy>
  <cp:revision>137</cp:revision>
  <dcterms:created xsi:type="dcterms:W3CDTF">2013-02-16T06:48:08Z</dcterms:created>
  <dcterms:modified xsi:type="dcterms:W3CDTF">2017-10-27T12:37:58Z</dcterms:modified>
</cp:coreProperties>
</file>