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4" r:id="rId2"/>
    <p:sldId id="352" r:id="rId3"/>
    <p:sldId id="353" r:id="rId4"/>
    <p:sldId id="295" r:id="rId5"/>
    <p:sldId id="354" r:id="rId6"/>
    <p:sldId id="355" r:id="rId7"/>
    <p:sldId id="349" r:id="rId8"/>
    <p:sldId id="312" r:id="rId9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FBFF"/>
    <a:srgbClr val="E1F0FF"/>
    <a:srgbClr val="CCECFF"/>
    <a:srgbClr val="FFFFCC"/>
    <a:srgbClr val="FFFF99"/>
    <a:srgbClr val="21A0FF"/>
    <a:srgbClr val="FF9933"/>
    <a:srgbClr val="EEB500"/>
    <a:srgbClr val="2F596C"/>
    <a:srgbClr val="85D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98894" autoAdjust="0"/>
  </p:normalViewPr>
  <p:slideViewPr>
    <p:cSldViewPr snapToGrid="0">
      <p:cViewPr>
        <p:scale>
          <a:sx n="67" d="100"/>
          <a:sy n="67" d="100"/>
        </p:scale>
        <p:origin x="-600" y="-972"/>
      </p:cViewPr>
      <p:guideLst>
        <p:guide orient="horz" pos="5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48" d="100"/>
          <a:sy n="148" d="100"/>
        </p:scale>
        <p:origin x="5856" y="21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F310A-912C-1640-8913-140292D3B365}" type="doc">
      <dgm:prSet loTypeId="urn:microsoft.com/office/officeart/2005/8/layout/vList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3BC1A13-0904-4C45-B665-6B91BF927AE4}">
      <dgm:prSet custT="1"/>
      <dgm:spPr/>
      <dgm:t>
        <a:bodyPr/>
        <a:lstStyle/>
        <a:p>
          <a:r>
            <a:rPr lang="ru-RU" sz="1400" b="1" u="none" dirty="0" smtClean="0">
              <a:solidFill>
                <a:schemeClr val="tx1"/>
              </a:solidFill>
            </a:rPr>
            <a:t>Федеральным законом от 29.02.2012 № 273-ФЗ «Об образовании в Российской Федерации»;</a:t>
          </a:r>
          <a:endParaRPr lang="ru-RU" sz="1400" b="1" u="none" dirty="0">
            <a:solidFill>
              <a:schemeClr val="tx1"/>
            </a:solidFill>
          </a:endParaRPr>
        </a:p>
      </dgm:t>
    </dgm:pt>
    <dgm:pt modelId="{ED47BAF7-8DD5-3943-8B97-DB149D434110}" type="parTrans" cxnId="{F2473932-8CCF-4141-899C-D4E2BDAC93B2}">
      <dgm:prSet/>
      <dgm:spPr/>
      <dgm:t>
        <a:bodyPr/>
        <a:lstStyle/>
        <a:p>
          <a:endParaRPr lang="ru-RU"/>
        </a:p>
      </dgm:t>
    </dgm:pt>
    <dgm:pt modelId="{EF954A0D-1D72-5241-907F-2C748A729E96}" type="sibTrans" cxnId="{F2473932-8CCF-4141-899C-D4E2BDAC93B2}">
      <dgm:prSet/>
      <dgm:spPr/>
      <dgm:t>
        <a:bodyPr/>
        <a:lstStyle/>
        <a:p>
          <a:endParaRPr lang="ru-RU"/>
        </a:p>
      </dgm:t>
    </dgm:pt>
    <dgm:pt modelId="{D9D1D2AC-6B7F-2049-A78B-A670C493ED7C}">
      <dgm:prSet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Приказом </a:t>
          </a:r>
          <a:r>
            <a:rPr lang="ru-RU" b="1" u="none" dirty="0" err="1" smtClean="0">
              <a:solidFill>
                <a:schemeClr val="tx1"/>
              </a:solidFill>
            </a:rPr>
            <a:t>Минобрнауки</a:t>
          </a:r>
          <a:r>
            <a:rPr lang="ru-RU" b="1" u="none" dirty="0" smtClean="0">
              <a:solidFill>
                <a:schemeClr val="tx1"/>
              </a:solidFill>
            </a:rPr>
            <a:t> России от 06.09.2009 № 373 «Об утверждении и введении в действие федерального государственного образовательного стандарта начального общего образования»;</a:t>
          </a:r>
          <a:endParaRPr lang="ru-RU" b="1" u="none" dirty="0">
            <a:solidFill>
              <a:schemeClr val="tx1"/>
            </a:solidFill>
          </a:endParaRPr>
        </a:p>
      </dgm:t>
    </dgm:pt>
    <dgm:pt modelId="{BE9AF115-6D54-6148-8B3F-BB585294B675}" type="parTrans" cxnId="{4694B370-7968-A94D-AE6F-7A7C07E0AD2C}">
      <dgm:prSet/>
      <dgm:spPr/>
      <dgm:t>
        <a:bodyPr/>
        <a:lstStyle/>
        <a:p>
          <a:endParaRPr lang="ru-RU"/>
        </a:p>
      </dgm:t>
    </dgm:pt>
    <dgm:pt modelId="{B18EC71D-4DEF-B643-A5F8-36E923B8F46E}" type="sibTrans" cxnId="{4694B370-7968-A94D-AE6F-7A7C07E0AD2C}">
      <dgm:prSet/>
      <dgm:spPr/>
      <dgm:t>
        <a:bodyPr/>
        <a:lstStyle/>
        <a:p>
          <a:endParaRPr lang="ru-RU"/>
        </a:p>
      </dgm:t>
    </dgm:pt>
    <dgm:pt modelId="{520BB88F-C40E-9642-B1ED-7FFE4A5E0151}">
      <dgm:prSet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Приказом </a:t>
          </a:r>
          <a:r>
            <a:rPr lang="ru-RU" b="1" u="none" dirty="0" err="1" smtClean="0">
              <a:solidFill>
                <a:schemeClr val="tx1"/>
              </a:solidFill>
            </a:rPr>
            <a:t>Минобрнауки</a:t>
          </a:r>
          <a:r>
            <a:rPr lang="ru-RU" b="1" u="none" dirty="0" smtClean="0">
              <a:solidFill>
                <a:schemeClr val="tx1"/>
              </a:solidFill>
            </a:rPr>
            <a:t> России от 30.08.2013 №1015 «Об утверждении порядка организации и осуществления образовательной деятельности по основным общеобразовательным программам образовательным программам начального общего, основного общего и среднего общего образования»;</a:t>
          </a:r>
          <a:endParaRPr lang="ru-RU" b="1" u="none" dirty="0">
            <a:solidFill>
              <a:schemeClr val="tx1"/>
            </a:solidFill>
          </a:endParaRPr>
        </a:p>
      </dgm:t>
    </dgm:pt>
    <dgm:pt modelId="{5798B3D6-1864-E64D-AC45-52CFB995C149}" type="parTrans" cxnId="{1682703C-4EB6-F644-8D97-21C94648E3A9}">
      <dgm:prSet/>
      <dgm:spPr/>
      <dgm:t>
        <a:bodyPr/>
        <a:lstStyle/>
        <a:p>
          <a:endParaRPr lang="ru-RU"/>
        </a:p>
      </dgm:t>
    </dgm:pt>
    <dgm:pt modelId="{EE4C898A-B113-D140-8D49-05A16697C951}" type="sibTrans" cxnId="{1682703C-4EB6-F644-8D97-21C94648E3A9}">
      <dgm:prSet/>
      <dgm:spPr/>
      <dgm:t>
        <a:bodyPr/>
        <a:lstStyle/>
        <a:p>
          <a:endParaRPr lang="ru-RU"/>
        </a:p>
      </dgm:t>
    </dgm:pt>
    <dgm:pt modelId="{8ABBA085-91F1-7B4B-BB6D-44931CE16544}">
      <dgm:prSet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Постановлением Плавного государственного санитарного врача РФ от 29.12.2010 № 189 «Об утверждении СанПиН 2.4.2.2821-10 «Санитарно- эпидемиологические требования к условиям и организации обучения в общеобразовательных учреждениях»;</a:t>
          </a:r>
          <a:endParaRPr lang="ru-RU" b="1" u="none" dirty="0">
            <a:solidFill>
              <a:schemeClr val="tx1"/>
            </a:solidFill>
          </a:endParaRPr>
        </a:p>
      </dgm:t>
    </dgm:pt>
    <dgm:pt modelId="{6F4E5CA5-0D9F-BF4F-9325-0119D4DE54E1}" type="parTrans" cxnId="{A217C5C7-4262-7E4C-93E1-097BA101312E}">
      <dgm:prSet/>
      <dgm:spPr/>
      <dgm:t>
        <a:bodyPr/>
        <a:lstStyle/>
        <a:p>
          <a:endParaRPr lang="ru-RU"/>
        </a:p>
      </dgm:t>
    </dgm:pt>
    <dgm:pt modelId="{BE92E97B-49E7-1349-B936-C39A35E4CC69}" type="sibTrans" cxnId="{A217C5C7-4262-7E4C-93E1-097BA101312E}">
      <dgm:prSet/>
      <dgm:spPr/>
      <dgm:t>
        <a:bodyPr/>
        <a:lstStyle/>
        <a:p>
          <a:endParaRPr lang="ru-RU"/>
        </a:p>
      </dgm:t>
    </dgm:pt>
    <dgm:pt modelId="{AC7AA53C-6864-5D41-9160-F6C978730807}">
      <dgm:prSet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Приказом </a:t>
          </a:r>
          <a:r>
            <a:rPr lang="ru-RU" b="1" u="none" dirty="0" err="1" smtClean="0">
              <a:solidFill>
                <a:schemeClr val="tx1"/>
              </a:solidFill>
            </a:rPr>
            <a:t>Минобрнауки</a:t>
          </a:r>
          <a:r>
            <a:rPr lang="ru-RU" b="1" u="none" dirty="0" smtClean="0">
              <a:solidFill>
                <a:schemeClr val="tx1"/>
              </a:solidFill>
            </a:rPr>
            <a:t> России от 09.01.2014 № 2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программ»;</a:t>
          </a:r>
          <a:endParaRPr lang="ru-RU" b="1" u="none" dirty="0">
            <a:solidFill>
              <a:schemeClr val="tx1"/>
            </a:solidFill>
          </a:endParaRPr>
        </a:p>
      </dgm:t>
    </dgm:pt>
    <dgm:pt modelId="{22F930B1-6C2C-4C4E-8844-0457C9900FFC}" type="parTrans" cxnId="{F83FBC23-7C3B-A846-9C23-3953DE8A6B17}">
      <dgm:prSet/>
      <dgm:spPr/>
      <dgm:t>
        <a:bodyPr/>
        <a:lstStyle/>
        <a:p>
          <a:endParaRPr lang="ru-RU"/>
        </a:p>
      </dgm:t>
    </dgm:pt>
    <dgm:pt modelId="{A538726F-E696-5749-808D-396E3D48230B}" type="sibTrans" cxnId="{F83FBC23-7C3B-A846-9C23-3953DE8A6B17}">
      <dgm:prSet/>
      <dgm:spPr/>
      <dgm:t>
        <a:bodyPr/>
        <a:lstStyle/>
        <a:p>
          <a:endParaRPr lang="ru-RU"/>
        </a:p>
      </dgm:t>
    </dgm:pt>
    <dgm:pt modelId="{4C518F89-BC45-5640-B11A-5D41E37323FE}">
      <dgm:prSet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Уставом Учреждения;</a:t>
          </a:r>
          <a:endParaRPr lang="ru-RU" b="1" u="none" dirty="0">
            <a:solidFill>
              <a:schemeClr val="tx1"/>
            </a:solidFill>
          </a:endParaRPr>
        </a:p>
      </dgm:t>
    </dgm:pt>
    <dgm:pt modelId="{319C616E-C5EC-9940-AD3A-A3F7B224A4B2}" type="parTrans" cxnId="{670EB5DD-E179-2C4C-927D-AA78D2F2A29C}">
      <dgm:prSet/>
      <dgm:spPr/>
      <dgm:t>
        <a:bodyPr/>
        <a:lstStyle/>
        <a:p>
          <a:endParaRPr lang="ru-RU"/>
        </a:p>
      </dgm:t>
    </dgm:pt>
    <dgm:pt modelId="{0EEA1F7A-41BE-8C45-A537-F1C7F5118478}" type="sibTrans" cxnId="{670EB5DD-E179-2C4C-927D-AA78D2F2A29C}">
      <dgm:prSet/>
      <dgm:spPr/>
      <dgm:t>
        <a:bodyPr/>
        <a:lstStyle/>
        <a:p>
          <a:endParaRPr lang="ru-RU"/>
        </a:p>
      </dgm:t>
    </dgm:pt>
    <dgm:pt modelId="{88936A32-FFB7-6849-83B9-91DDFE4E4795}">
      <dgm:prSet/>
      <dgm:spPr/>
      <dgm:t>
        <a:bodyPr/>
        <a:lstStyle/>
        <a:p>
          <a:r>
            <a:rPr lang="ru-RU" b="1" u="none" dirty="0" smtClean="0">
              <a:solidFill>
                <a:schemeClr val="tx1"/>
              </a:solidFill>
            </a:rPr>
            <a:t>Локальными нормативными актами Учреждения</a:t>
          </a:r>
          <a:r>
            <a:rPr lang="ru-RU" u="none" dirty="0" smtClean="0">
              <a:solidFill>
                <a:schemeClr val="tx1"/>
              </a:solidFill>
            </a:rPr>
            <a:t>.</a:t>
          </a:r>
          <a:endParaRPr lang="ru-RU" u="none" dirty="0">
            <a:solidFill>
              <a:schemeClr val="tx1"/>
            </a:solidFill>
          </a:endParaRPr>
        </a:p>
      </dgm:t>
    </dgm:pt>
    <dgm:pt modelId="{CDBC6938-60AD-314B-A4D3-BE8368E98C8E}" type="parTrans" cxnId="{5C41EDD3-F958-8B4E-B75F-3FA7CAF70293}">
      <dgm:prSet/>
      <dgm:spPr/>
      <dgm:t>
        <a:bodyPr/>
        <a:lstStyle/>
        <a:p>
          <a:endParaRPr lang="ru-RU"/>
        </a:p>
      </dgm:t>
    </dgm:pt>
    <dgm:pt modelId="{C33C3FBF-A168-014C-93BE-D917B63F06CA}" type="sibTrans" cxnId="{5C41EDD3-F958-8B4E-B75F-3FA7CAF70293}">
      <dgm:prSet/>
      <dgm:spPr/>
      <dgm:t>
        <a:bodyPr/>
        <a:lstStyle/>
        <a:p>
          <a:endParaRPr lang="ru-RU"/>
        </a:p>
      </dgm:t>
    </dgm:pt>
    <dgm:pt modelId="{96517A2B-0D64-F743-B12F-6EC9BA41A27E}" type="pres">
      <dgm:prSet presAssocID="{C1FF310A-912C-1640-8913-140292D3B3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215EE9-1213-BF4A-88FC-B96C1F799D85}" type="pres">
      <dgm:prSet presAssocID="{13BC1A13-0904-4C45-B665-6B91BF927AE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82857-B9FD-2943-B9A0-B86E752872AF}" type="pres">
      <dgm:prSet presAssocID="{EF954A0D-1D72-5241-907F-2C748A729E96}" presName="spacer" presStyleCnt="0"/>
      <dgm:spPr/>
    </dgm:pt>
    <dgm:pt modelId="{F4ACF4E5-6AB4-D542-B257-D582DEE6C148}" type="pres">
      <dgm:prSet presAssocID="{D9D1D2AC-6B7F-2049-A78B-A670C493ED7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9B7C0-8685-CB4C-8E45-433400373F30}" type="pres">
      <dgm:prSet presAssocID="{B18EC71D-4DEF-B643-A5F8-36E923B8F46E}" presName="spacer" presStyleCnt="0"/>
      <dgm:spPr/>
    </dgm:pt>
    <dgm:pt modelId="{9E9AA4C3-F8F7-A940-BDDE-15788E07E3B0}" type="pres">
      <dgm:prSet presAssocID="{520BB88F-C40E-9642-B1ED-7FFE4A5E015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91984-D319-5346-BAF1-7559F0BB7021}" type="pres">
      <dgm:prSet presAssocID="{EE4C898A-B113-D140-8D49-05A16697C951}" presName="spacer" presStyleCnt="0"/>
      <dgm:spPr/>
    </dgm:pt>
    <dgm:pt modelId="{C3D20C5D-3685-CD4B-B453-03977D629CA4}" type="pres">
      <dgm:prSet presAssocID="{8ABBA085-91F1-7B4B-BB6D-44931CE16544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A763AA-5519-0049-A924-BE0FA63F9A47}" type="pres">
      <dgm:prSet presAssocID="{BE92E97B-49E7-1349-B936-C39A35E4CC69}" presName="spacer" presStyleCnt="0"/>
      <dgm:spPr/>
    </dgm:pt>
    <dgm:pt modelId="{B9904FBD-6942-C143-AF38-8D2AADB942A1}" type="pres">
      <dgm:prSet presAssocID="{AC7AA53C-6864-5D41-9160-F6C97873080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BBDDC-2C76-1A45-A569-1DDC587C6FA2}" type="pres">
      <dgm:prSet presAssocID="{A538726F-E696-5749-808D-396E3D48230B}" presName="spacer" presStyleCnt="0"/>
      <dgm:spPr/>
    </dgm:pt>
    <dgm:pt modelId="{541646A3-179C-F64E-A358-814C600FC9F5}" type="pres">
      <dgm:prSet presAssocID="{4C518F89-BC45-5640-B11A-5D41E37323FE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F6F87-40F2-5A40-BACC-4D9F8DFC8D38}" type="pres">
      <dgm:prSet presAssocID="{0EEA1F7A-41BE-8C45-A537-F1C7F5118478}" presName="spacer" presStyleCnt="0"/>
      <dgm:spPr/>
    </dgm:pt>
    <dgm:pt modelId="{5A94A23E-58BD-224D-BE90-84FA7BEC2355}" type="pres">
      <dgm:prSet presAssocID="{88936A32-FFB7-6849-83B9-91DDFE4E479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17E2CF-7690-6746-BEEF-73F994E17752}" type="presOf" srcId="{4C518F89-BC45-5640-B11A-5D41E37323FE}" destId="{541646A3-179C-F64E-A358-814C600FC9F5}" srcOrd="0" destOrd="0" presId="urn:microsoft.com/office/officeart/2005/8/layout/vList2"/>
    <dgm:cxn modelId="{9DDD25C3-3FA5-654E-9145-61CFA705352A}" type="presOf" srcId="{C1FF310A-912C-1640-8913-140292D3B365}" destId="{96517A2B-0D64-F743-B12F-6EC9BA41A27E}" srcOrd="0" destOrd="0" presId="urn:microsoft.com/office/officeart/2005/8/layout/vList2"/>
    <dgm:cxn modelId="{F83FBC23-7C3B-A846-9C23-3953DE8A6B17}" srcId="{C1FF310A-912C-1640-8913-140292D3B365}" destId="{AC7AA53C-6864-5D41-9160-F6C978730807}" srcOrd="4" destOrd="0" parTransId="{22F930B1-6C2C-4C4E-8844-0457C9900FFC}" sibTransId="{A538726F-E696-5749-808D-396E3D48230B}"/>
    <dgm:cxn modelId="{A217C5C7-4262-7E4C-93E1-097BA101312E}" srcId="{C1FF310A-912C-1640-8913-140292D3B365}" destId="{8ABBA085-91F1-7B4B-BB6D-44931CE16544}" srcOrd="3" destOrd="0" parTransId="{6F4E5CA5-0D9F-BF4F-9325-0119D4DE54E1}" sibTransId="{BE92E97B-49E7-1349-B936-C39A35E4CC69}"/>
    <dgm:cxn modelId="{5C41EDD3-F958-8B4E-B75F-3FA7CAF70293}" srcId="{C1FF310A-912C-1640-8913-140292D3B365}" destId="{88936A32-FFB7-6849-83B9-91DDFE4E4795}" srcOrd="6" destOrd="0" parTransId="{CDBC6938-60AD-314B-A4D3-BE8368E98C8E}" sibTransId="{C33C3FBF-A168-014C-93BE-D917B63F06CA}"/>
    <dgm:cxn modelId="{1682703C-4EB6-F644-8D97-21C94648E3A9}" srcId="{C1FF310A-912C-1640-8913-140292D3B365}" destId="{520BB88F-C40E-9642-B1ED-7FFE4A5E0151}" srcOrd="2" destOrd="0" parTransId="{5798B3D6-1864-E64D-AC45-52CFB995C149}" sibTransId="{EE4C898A-B113-D140-8D49-05A16697C951}"/>
    <dgm:cxn modelId="{20918DAA-AD8C-4442-8910-A35D6A96BFE5}" type="presOf" srcId="{520BB88F-C40E-9642-B1ED-7FFE4A5E0151}" destId="{9E9AA4C3-F8F7-A940-BDDE-15788E07E3B0}" srcOrd="0" destOrd="0" presId="urn:microsoft.com/office/officeart/2005/8/layout/vList2"/>
    <dgm:cxn modelId="{4694B370-7968-A94D-AE6F-7A7C07E0AD2C}" srcId="{C1FF310A-912C-1640-8913-140292D3B365}" destId="{D9D1D2AC-6B7F-2049-A78B-A670C493ED7C}" srcOrd="1" destOrd="0" parTransId="{BE9AF115-6D54-6148-8B3F-BB585294B675}" sibTransId="{B18EC71D-4DEF-B643-A5F8-36E923B8F46E}"/>
    <dgm:cxn modelId="{96F47D92-4BDC-2545-AA9E-821C740191C4}" type="presOf" srcId="{AC7AA53C-6864-5D41-9160-F6C978730807}" destId="{B9904FBD-6942-C143-AF38-8D2AADB942A1}" srcOrd="0" destOrd="0" presId="urn:microsoft.com/office/officeart/2005/8/layout/vList2"/>
    <dgm:cxn modelId="{F2473932-8CCF-4141-899C-D4E2BDAC93B2}" srcId="{C1FF310A-912C-1640-8913-140292D3B365}" destId="{13BC1A13-0904-4C45-B665-6B91BF927AE4}" srcOrd="0" destOrd="0" parTransId="{ED47BAF7-8DD5-3943-8B97-DB149D434110}" sibTransId="{EF954A0D-1D72-5241-907F-2C748A729E96}"/>
    <dgm:cxn modelId="{4A3E0283-8ED7-2B4B-AA86-788AFCA32269}" type="presOf" srcId="{88936A32-FFB7-6849-83B9-91DDFE4E4795}" destId="{5A94A23E-58BD-224D-BE90-84FA7BEC2355}" srcOrd="0" destOrd="0" presId="urn:microsoft.com/office/officeart/2005/8/layout/vList2"/>
    <dgm:cxn modelId="{63534D4F-7178-7646-917C-3A4BA5BCAF0D}" type="presOf" srcId="{8ABBA085-91F1-7B4B-BB6D-44931CE16544}" destId="{C3D20C5D-3685-CD4B-B453-03977D629CA4}" srcOrd="0" destOrd="0" presId="urn:microsoft.com/office/officeart/2005/8/layout/vList2"/>
    <dgm:cxn modelId="{F15EB9B4-473A-2249-8D20-793852EA59FE}" type="presOf" srcId="{13BC1A13-0904-4C45-B665-6B91BF927AE4}" destId="{34215EE9-1213-BF4A-88FC-B96C1F799D85}" srcOrd="0" destOrd="0" presId="urn:microsoft.com/office/officeart/2005/8/layout/vList2"/>
    <dgm:cxn modelId="{670EB5DD-E179-2C4C-927D-AA78D2F2A29C}" srcId="{C1FF310A-912C-1640-8913-140292D3B365}" destId="{4C518F89-BC45-5640-B11A-5D41E37323FE}" srcOrd="5" destOrd="0" parTransId="{319C616E-C5EC-9940-AD3A-A3F7B224A4B2}" sibTransId="{0EEA1F7A-41BE-8C45-A537-F1C7F5118478}"/>
    <dgm:cxn modelId="{A4BC28C0-B462-D949-BFEE-1324F702D83C}" type="presOf" srcId="{D9D1D2AC-6B7F-2049-A78B-A670C493ED7C}" destId="{F4ACF4E5-6AB4-D542-B257-D582DEE6C148}" srcOrd="0" destOrd="0" presId="urn:microsoft.com/office/officeart/2005/8/layout/vList2"/>
    <dgm:cxn modelId="{4233D4D2-334D-814F-B1CC-DDD42D9DEDE4}" type="presParOf" srcId="{96517A2B-0D64-F743-B12F-6EC9BA41A27E}" destId="{34215EE9-1213-BF4A-88FC-B96C1F799D85}" srcOrd="0" destOrd="0" presId="urn:microsoft.com/office/officeart/2005/8/layout/vList2"/>
    <dgm:cxn modelId="{D3C8665E-6B16-2C49-84A8-41D531B8ADE2}" type="presParOf" srcId="{96517A2B-0D64-F743-B12F-6EC9BA41A27E}" destId="{DB682857-B9FD-2943-B9A0-B86E752872AF}" srcOrd="1" destOrd="0" presId="urn:microsoft.com/office/officeart/2005/8/layout/vList2"/>
    <dgm:cxn modelId="{D7222E28-EC5B-064D-8622-1B6F4D0ABAE4}" type="presParOf" srcId="{96517A2B-0D64-F743-B12F-6EC9BA41A27E}" destId="{F4ACF4E5-6AB4-D542-B257-D582DEE6C148}" srcOrd="2" destOrd="0" presId="urn:microsoft.com/office/officeart/2005/8/layout/vList2"/>
    <dgm:cxn modelId="{E87E0092-9979-364A-AAE7-A31A74A85891}" type="presParOf" srcId="{96517A2B-0D64-F743-B12F-6EC9BA41A27E}" destId="{FD89B7C0-8685-CB4C-8E45-433400373F30}" srcOrd="3" destOrd="0" presId="urn:microsoft.com/office/officeart/2005/8/layout/vList2"/>
    <dgm:cxn modelId="{85F5FDCF-6D99-4546-B12E-F3830A628955}" type="presParOf" srcId="{96517A2B-0D64-F743-B12F-6EC9BA41A27E}" destId="{9E9AA4C3-F8F7-A940-BDDE-15788E07E3B0}" srcOrd="4" destOrd="0" presId="urn:microsoft.com/office/officeart/2005/8/layout/vList2"/>
    <dgm:cxn modelId="{6DFA4113-0023-564F-82F6-3072CA122946}" type="presParOf" srcId="{96517A2B-0D64-F743-B12F-6EC9BA41A27E}" destId="{93891984-D319-5346-BAF1-7559F0BB7021}" srcOrd="5" destOrd="0" presId="urn:microsoft.com/office/officeart/2005/8/layout/vList2"/>
    <dgm:cxn modelId="{AC5C5D9D-F4B6-FE4F-80E1-3CF9113A7293}" type="presParOf" srcId="{96517A2B-0D64-F743-B12F-6EC9BA41A27E}" destId="{C3D20C5D-3685-CD4B-B453-03977D629CA4}" srcOrd="6" destOrd="0" presId="urn:microsoft.com/office/officeart/2005/8/layout/vList2"/>
    <dgm:cxn modelId="{BAE30050-5303-0B44-BC8A-7F5BB77BE542}" type="presParOf" srcId="{96517A2B-0D64-F743-B12F-6EC9BA41A27E}" destId="{5AA763AA-5519-0049-A924-BE0FA63F9A47}" srcOrd="7" destOrd="0" presId="urn:microsoft.com/office/officeart/2005/8/layout/vList2"/>
    <dgm:cxn modelId="{C67A0C3F-7436-3146-8179-77BFE6545555}" type="presParOf" srcId="{96517A2B-0D64-F743-B12F-6EC9BA41A27E}" destId="{B9904FBD-6942-C143-AF38-8D2AADB942A1}" srcOrd="8" destOrd="0" presId="urn:microsoft.com/office/officeart/2005/8/layout/vList2"/>
    <dgm:cxn modelId="{22AD867D-E812-6A4F-A4E6-EAEA7CB89C2B}" type="presParOf" srcId="{96517A2B-0D64-F743-B12F-6EC9BA41A27E}" destId="{5D5BBDDC-2C76-1A45-A569-1DDC587C6FA2}" srcOrd="9" destOrd="0" presId="urn:microsoft.com/office/officeart/2005/8/layout/vList2"/>
    <dgm:cxn modelId="{16985E36-9590-B741-9B58-FE0B6FE076BE}" type="presParOf" srcId="{96517A2B-0D64-F743-B12F-6EC9BA41A27E}" destId="{541646A3-179C-F64E-A358-814C600FC9F5}" srcOrd="10" destOrd="0" presId="urn:microsoft.com/office/officeart/2005/8/layout/vList2"/>
    <dgm:cxn modelId="{0A731927-7B53-5246-AECC-94E9C7785950}" type="presParOf" srcId="{96517A2B-0D64-F743-B12F-6EC9BA41A27E}" destId="{902F6F87-40F2-5A40-BACC-4D9F8DFC8D38}" srcOrd="11" destOrd="0" presId="urn:microsoft.com/office/officeart/2005/8/layout/vList2"/>
    <dgm:cxn modelId="{498ADB8F-35FF-D64D-BBBB-2E906D7DEBC3}" type="presParOf" srcId="{96517A2B-0D64-F743-B12F-6EC9BA41A27E}" destId="{5A94A23E-58BD-224D-BE90-84FA7BEC235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215EE9-1213-BF4A-88FC-B96C1F799D85}">
      <dsp:nvSpPr>
        <dsp:cNvPr id="0" name=""/>
        <dsp:cNvSpPr/>
      </dsp:nvSpPr>
      <dsp:spPr>
        <a:xfrm>
          <a:off x="0" y="600972"/>
          <a:ext cx="11351419" cy="51333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/>
              </a:solidFill>
            </a:rPr>
            <a:t>Федеральным законом от 29.02.2012 № 273-ФЗ «Об образовании в Российской Федерации»;</a:t>
          </a:r>
          <a:endParaRPr lang="ru-RU" sz="1400" b="1" u="none" kern="1200" dirty="0">
            <a:solidFill>
              <a:schemeClr val="tx1"/>
            </a:solidFill>
          </a:endParaRPr>
        </a:p>
      </dsp:txBody>
      <dsp:txXfrm>
        <a:off x="0" y="600972"/>
        <a:ext cx="11351419" cy="513337"/>
      </dsp:txXfrm>
    </dsp:sp>
    <dsp:sp modelId="{F4ACF4E5-6AB4-D542-B257-D582DEE6C148}">
      <dsp:nvSpPr>
        <dsp:cNvPr id="0" name=""/>
        <dsp:cNvSpPr/>
      </dsp:nvSpPr>
      <dsp:spPr>
        <a:xfrm>
          <a:off x="0" y="1151750"/>
          <a:ext cx="11351419" cy="513337"/>
        </a:xfrm>
        <a:prstGeom prst="roundRect">
          <a:avLst/>
        </a:prstGeom>
        <a:gradFill rotWithShape="0">
          <a:gsLst>
            <a:gs pos="0">
              <a:schemeClr val="accent4">
                <a:hueOff val="1732616"/>
                <a:satOff val="-7995"/>
                <a:lumOff val="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732616"/>
                <a:satOff val="-7995"/>
                <a:lumOff val="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732616"/>
                <a:satOff val="-7995"/>
                <a:lumOff val="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none" kern="1200" dirty="0" smtClean="0">
              <a:solidFill>
                <a:schemeClr val="tx1"/>
              </a:solidFill>
            </a:rPr>
            <a:t>Приказом </a:t>
          </a:r>
          <a:r>
            <a:rPr lang="ru-RU" sz="1300" b="1" u="none" kern="1200" dirty="0" err="1" smtClean="0">
              <a:solidFill>
                <a:schemeClr val="tx1"/>
              </a:solidFill>
            </a:rPr>
            <a:t>Минобрнауки</a:t>
          </a:r>
          <a:r>
            <a:rPr lang="ru-RU" sz="1300" b="1" u="none" kern="1200" dirty="0" smtClean="0">
              <a:solidFill>
                <a:schemeClr val="tx1"/>
              </a:solidFill>
            </a:rPr>
            <a:t> России от 06.09.2009 № 373 «Об утверждении и введении в действие федерального государственного образовательного стандарта начального общего образования»;</a:t>
          </a:r>
          <a:endParaRPr lang="ru-RU" sz="1300" b="1" u="none" kern="1200" dirty="0">
            <a:solidFill>
              <a:schemeClr val="tx1"/>
            </a:solidFill>
          </a:endParaRPr>
        </a:p>
      </dsp:txBody>
      <dsp:txXfrm>
        <a:off x="0" y="1151750"/>
        <a:ext cx="11351419" cy="513337"/>
      </dsp:txXfrm>
    </dsp:sp>
    <dsp:sp modelId="{9E9AA4C3-F8F7-A940-BDDE-15788E07E3B0}">
      <dsp:nvSpPr>
        <dsp:cNvPr id="0" name=""/>
        <dsp:cNvSpPr/>
      </dsp:nvSpPr>
      <dsp:spPr>
        <a:xfrm>
          <a:off x="0" y="1702527"/>
          <a:ext cx="11351419" cy="513337"/>
        </a:xfrm>
        <a:prstGeom prst="round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none" kern="1200" dirty="0" smtClean="0">
              <a:solidFill>
                <a:schemeClr val="tx1"/>
              </a:solidFill>
            </a:rPr>
            <a:t>Приказом </a:t>
          </a:r>
          <a:r>
            <a:rPr lang="ru-RU" sz="1300" b="1" u="none" kern="1200" dirty="0" err="1" smtClean="0">
              <a:solidFill>
                <a:schemeClr val="tx1"/>
              </a:solidFill>
            </a:rPr>
            <a:t>Минобрнауки</a:t>
          </a:r>
          <a:r>
            <a:rPr lang="ru-RU" sz="1300" b="1" u="none" kern="1200" dirty="0" smtClean="0">
              <a:solidFill>
                <a:schemeClr val="tx1"/>
              </a:solidFill>
            </a:rPr>
            <a:t> России от 30.08.2013 №1015 «Об утверждении порядка организации и осуществления образовательной деятельности по основным общеобразовательным программам образовательным программам начального общего, основного общего и среднего общего образования»;</a:t>
          </a:r>
          <a:endParaRPr lang="ru-RU" sz="1300" b="1" u="none" kern="1200" dirty="0">
            <a:solidFill>
              <a:schemeClr val="tx1"/>
            </a:solidFill>
          </a:endParaRPr>
        </a:p>
      </dsp:txBody>
      <dsp:txXfrm>
        <a:off x="0" y="1702527"/>
        <a:ext cx="11351419" cy="513337"/>
      </dsp:txXfrm>
    </dsp:sp>
    <dsp:sp modelId="{C3D20C5D-3685-CD4B-B453-03977D629CA4}">
      <dsp:nvSpPr>
        <dsp:cNvPr id="0" name=""/>
        <dsp:cNvSpPr/>
      </dsp:nvSpPr>
      <dsp:spPr>
        <a:xfrm>
          <a:off x="0" y="2253305"/>
          <a:ext cx="11351419" cy="513337"/>
        </a:xfrm>
        <a:prstGeom prst="roundRect">
          <a:avLst/>
        </a:prstGeom>
        <a:gradFill rotWithShape="0">
          <a:gsLst>
            <a:gs pos="0">
              <a:schemeClr val="accent4">
                <a:hueOff val="5197847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7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7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none" kern="1200" dirty="0" smtClean="0">
              <a:solidFill>
                <a:schemeClr val="tx1"/>
              </a:solidFill>
            </a:rPr>
            <a:t>Постановлением Плавного государственного санитарного врача РФ от 29.12.2010 № 189 «Об утверждении СанПиН 2.4.2.2821-10 «Санитарно- эпидемиологические требования к условиям и организации обучения в общеобразовательных учреждениях»;</a:t>
          </a:r>
          <a:endParaRPr lang="ru-RU" sz="1300" b="1" u="none" kern="1200" dirty="0">
            <a:solidFill>
              <a:schemeClr val="tx1"/>
            </a:solidFill>
          </a:endParaRPr>
        </a:p>
      </dsp:txBody>
      <dsp:txXfrm>
        <a:off x="0" y="2253305"/>
        <a:ext cx="11351419" cy="513337"/>
      </dsp:txXfrm>
    </dsp:sp>
    <dsp:sp modelId="{B9904FBD-6942-C143-AF38-8D2AADB942A1}">
      <dsp:nvSpPr>
        <dsp:cNvPr id="0" name=""/>
        <dsp:cNvSpPr/>
      </dsp:nvSpPr>
      <dsp:spPr>
        <a:xfrm>
          <a:off x="0" y="2804082"/>
          <a:ext cx="11351419" cy="513337"/>
        </a:xfrm>
        <a:prstGeom prst="roundRect">
          <a:avLst/>
        </a:prstGeom>
        <a:gradFill rotWithShape="0">
          <a:gsLst>
            <a:gs pos="0">
              <a:schemeClr val="accent4">
                <a:hueOff val="6930462"/>
                <a:satOff val="-31979"/>
                <a:lumOff val="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930462"/>
                <a:satOff val="-31979"/>
                <a:lumOff val="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930462"/>
                <a:satOff val="-31979"/>
                <a:lumOff val="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none" kern="1200" dirty="0" smtClean="0">
              <a:solidFill>
                <a:schemeClr val="tx1"/>
              </a:solidFill>
            </a:rPr>
            <a:t>Приказом </a:t>
          </a:r>
          <a:r>
            <a:rPr lang="ru-RU" sz="1300" b="1" u="none" kern="1200" dirty="0" err="1" smtClean="0">
              <a:solidFill>
                <a:schemeClr val="tx1"/>
              </a:solidFill>
            </a:rPr>
            <a:t>Минобрнауки</a:t>
          </a:r>
          <a:r>
            <a:rPr lang="ru-RU" sz="1300" b="1" u="none" kern="1200" dirty="0" smtClean="0">
              <a:solidFill>
                <a:schemeClr val="tx1"/>
              </a:solidFill>
            </a:rPr>
            <a:t> России от 09.01.2014 № 2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программ»;</a:t>
          </a:r>
          <a:endParaRPr lang="ru-RU" sz="1300" b="1" u="none" kern="1200" dirty="0">
            <a:solidFill>
              <a:schemeClr val="tx1"/>
            </a:solidFill>
          </a:endParaRPr>
        </a:p>
      </dsp:txBody>
      <dsp:txXfrm>
        <a:off x="0" y="2804082"/>
        <a:ext cx="11351419" cy="513337"/>
      </dsp:txXfrm>
    </dsp:sp>
    <dsp:sp modelId="{541646A3-179C-F64E-A358-814C600FC9F5}">
      <dsp:nvSpPr>
        <dsp:cNvPr id="0" name=""/>
        <dsp:cNvSpPr/>
      </dsp:nvSpPr>
      <dsp:spPr>
        <a:xfrm>
          <a:off x="0" y="3354860"/>
          <a:ext cx="11351419" cy="513337"/>
        </a:xfrm>
        <a:prstGeom prst="roundRect">
          <a:avLst/>
        </a:prstGeom>
        <a:gradFill rotWithShape="0">
          <a:gsLst>
            <a:gs pos="0">
              <a:schemeClr val="accent4">
                <a:hueOff val="8663078"/>
                <a:satOff val="-39973"/>
                <a:lumOff val="1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663078"/>
                <a:satOff val="-39973"/>
                <a:lumOff val="1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663078"/>
                <a:satOff val="-39973"/>
                <a:lumOff val="1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none" kern="1200" dirty="0" smtClean="0">
              <a:solidFill>
                <a:schemeClr val="tx1"/>
              </a:solidFill>
            </a:rPr>
            <a:t>Уставом Учреждения;</a:t>
          </a:r>
          <a:endParaRPr lang="ru-RU" sz="1300" b="1" u="none" kern="1200" dirty="0">
            <a:solidFill>
              <a:schemeClr val="tx1"/>
            </a:solidFill>
          </a:endParaRPr>
        </a:p>
      </dsp:txBody>
      <dsp:txXfrm>
        <a:off x="0" y="3354860"/>
        <a:ext cx="11351419" cy="513337"/>
      </dsp:txXfrm>
    </dsp:sp>
    <dsp:sp modelId="{5A94A23E-58BD-224D-BE90-84FA7BEC2355}">
      <dsp:nvSpPr>
        <dsp:cNvPr id="0" name=""/>
        <dsp:cNvSpPr/>
      </dsp:nvSpPr>
      <dsp:spPr>
        <a:xfrm>
          <a:off x="0" y="3905637"/>
          <a:ext cx="11351419" cy="513337"/>
        </a:xfrm>
        <a:prstGeom prst="roundRect">
          <a:avLst/>
        </a:prstGeom>
        <a:gradFill rotWithShape="0">
          <a:gsLst>
            <a:gs pos="0">
              <a:schemeClr val="accent4">
                <a:hueOff val="10395693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3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3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u="none" kern="1200" dirty="0" smtClean="0">
              <a:solidFill>
                <a:schemeClr val="tx1"/>
              </a:solidFill>
            </a:rPr>
            <a:t>Локальными нормативными актами Учреждения</a:t>
          </a:r>
          <a:r>
            <a:rPr lang="ru-RU" sz="1300" u="none" kern="1200" dirty="0" smtClean="0">
              <a:solidFill>
                <a:schemeClr val="tx1"/>
              </a:solidFill>
            </a:rPr>
            <a:t>.</a:t>
          </a:r>
          <a:endParaRPr lang="ru-RU" sz="1300" u="none" kern="1200" dirty="0">
            <a:solidFill>
              <a:schemeClr val="tx1"/>
            </a:solidFill>
          </a:endParaRPr>
        </a:p>
      </dsp:txBody>
      <dsp:txXfrm>
        <a:off x="0" y="3905637"/>
        <a:ext cx="11351419" cy="513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BF381-D99E-466F-91EA-F467EA589067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A34F3-9F85-422C-952C-D4FD54ED8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201E0-1152-4543-9850-0910AC490F3C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52AF-B8F4-4095-A78C-2D3E304CD9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939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952AF-B8F4-4095-A78C-2D3E304CD96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8575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952AF-B8F4-4095-A78C-2D3E304CD96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363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952AF-B8F4-4095-A78C-2D3E304CD96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600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952AF-B8F4-4095-A78C-2D3E304CD96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8575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952AF-B8F4-4095-A78C-2D3E304CD96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600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952AF-B8F4-4095-A78C-2D3E304CD96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5972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952AF-B8F4-4095-A78C-2D3E304CD96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85758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952AF-B8F4-4095-A78C-2D3E304CD96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8575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59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217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38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26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11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707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366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01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35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211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075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10EE-6303-4B9A-A9F6-DCA07D71DC8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18.04.2019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0FDAF-C95B-451E-8A0A-D1058ADEAFB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4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52617" y="5180085"/>
            <a:ext cx="3083627" cy="14903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69609" y="3677735"/>
            <a:ext cx="1900271" cy="3065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0" y="3128963"/>
            <a:ext cx="11906992" cy="3144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ru-RU" sz="2800" b="1" cap="all" dirty="0" smtClean="0">
                <a:solidFill>
                  <a:srgbClr val="FF0000"/>
                </a:solidFill>
              </a:rPr>
              <a:t>ПРОЕКТ «ЭФФЕКТИВНАЯ НАЧАЛЬНАЯ ШКОЛА»</a:t>
            </a:r>
          </a:p>
          <a:p>
            <a:pPr algn="ctr">
              <a:lnSpc>
                <a:spcPts val="3400"/>
              </a:lnSpc>
            </a:pPr>
            <a:endParaRPr lang="ru-RU" sz="2800" b="1" cap="all" dirty="0">
              <a:solidFill>
                <a:srgbClr val="2F596C"/>
              </a:solidFill>
            </a:endParaRPr>
          </a:p>
          <a:p>
            <a:pPr algn="ctr">
              <a:lnSpc>
                <a:spcPts val="3400"/>
              </a:lnSpc>
            </a:pPr>
            <a:r>
              <a:rPr lang="ru-RU" sz="2800" b="1" cap="all" dirty="0" smtClean="0">
                <a:solidFill>
                  <a:srgbClr val="2F596C"/>
                </a:solidFill>
              </a:rPr>
              <a:t>ОБУЧЕНИЕ ПО ИНДИВИДУАЛЬНОМУ </a:t>
            </a:r>
          </a:p>
          <a:p>
            <a:pPr algn="ctr">
              <a:lnSpc>
                <a:spcPts val="3400"/>
              </a:lnSpc>
            </a:pPr>
            <a:r>
              <a:rPr lang="ru-RU" sz="2800" b="1" cap="all" dirty="0" smtClean="0">
                <a:solidFill>
                  <a:srgbClr val="2F596C"/>
                </a:solidFill>
              </a:rPr>
              <a:t>УЧЕБНОМУ ПЛАНУ</a:t>
            </a:r>
          </a:p>
          <a:p>
            <a:pPr algn="ctr">
              <a:lnSpc>
                <a:spcPts val="3400"/>
              </a:lnSpc>
            </a:pPr>
            <a:endParaRPr lang="ru-RU" sz="2800" b="1" cap="all" dirty="0">
              <a:solidFill>
                <a:srgbClr val="2F596C"/>
              </a:solidFill>
            </a:endParaRPr>
          </a:p>
          <a:p>
            <a:pPr algn="ctr">
              <a:lnSpc>
                <a:spcPts val="3400"/>
              </a:lnSpc>
            </a:pPr>
            <a:r>
              <a:rPr lang="ru-RU" sz="2800" b="1" cap="all" dirty="0" smtClean="0">
                <a:solidFill>
                  <a:srgbClr val="2F596C"/>
                </a:solidFill>
              </a:rPr>
              <a:t>РЕАЛИЗАЦИЯ УСКОРЕННОГО</a:t>
            </a:r>
          </a:p>
          <a:p>
            <a:pPr algn="ctr">
              <a:lnSpc>
                <a:spcPts val="3400"/>
              </a:lnSpc>
            </a:pPr>
            <a:r>
              <a:rPr lang="ru-RU" sz="2800" b="1" cap="all" dirty="0" smtClean="0">
                <a:solidFill>
                  <a:srgbClr val="2F596C"/>
                </a:solidFill>
              </a:rPr>
              <a:t>ОБУЧЕНИЯ В НАЧАЛЬНОЙ ШКОЛЕ (1-3)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86389" y="958959"/>
            <a:ext cx="6805618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ru-RU" sz="2800" b="1" cap="all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Государственное бюджетное общеобразовательное</a:t>
            </a:r>
          </a:p>
          <a:p>
            <a:pPr algn="ctr">
              <a:lnSpc>
                <a:spcPts val="3400"/>
              </a:lnSpc>
            </a:pPr>
            <a:r>
              <a:rPr lang="ru-RU" sz="2800" b="1" cap="all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Учреждение города Москвы </a:t>
            </a:r>
          </a:p>
          <a:p>
            <a:pPr algn="ctr">
              <a:lnSpc>
                <a:spcPts val="3400"/>
              </a:lnSpc>
            </a:pPr>
            <a:r>
              <a:rPr lang="ru-RU" sz="2800" b="1" cap="all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«ШКОЛА № 1516»</a:t>
            </a:r>
            <a:endParaRPr lang="ru-RU" sz="2800" b="1" cap="all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00B050"/>
              </a:solidFill>
            </a:endParaRPr>
          </a:p>
        </p:txBody>
      </p:sp>
      <p:pic>
        <p:nvPicPr>
          <p:cNvPr id="1028" name="Picture 4" descr="ttp://www.college-edu.ru/upload/iblock/e62/e629a431f3baf1a65445efbd2f2fe44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01206" y="2859088"/>
            <a:ext cx="2300287" cy="257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AutoShape 2" descr="https://go4.imgsmail.ru/imgpreview?key=6e4d674d82f6e61b&amp;mb=imgdb_preview_185"/>
          <p:cNvSpPr>
            <a:spLocks noChangeAspect="1" noChangeArrowheads="1"/>
          </p:cNvSpPr>
          <p:nvPr/>
        </p:nvSpPr>
        <p:spPr bwMode="auto">
          <a:xfrm>
            <a:off x="63500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https://go4.imgsmail.ru/imgpreview?key=6732129e3480818d&amp;mb=imgdb_preview_1853"/>
          <p:cNvSpPr>
            <a:spLocks noChangeAspect="1" noChangeArrowheads="1"/>
          </p:cNvSpPr>
          <p:nvPr/>
        </p:nvSpPr>
        <p:spPr bwMode="auto">
          <a:xfrm>
            <a:off x="63500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фото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1" y="269876"/>
            <a:ext cx="4714874" cy="2973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66775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757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prstClr val="white"/>
                </a:solidFill>
              </a:rPr>
              <a:t> НОРМАТИВНАЯ БАЗА 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382" y="-98182"/>
            <a:ext cx="7465623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400"/>
              </a:lnSpc>
            </a:pPr>
            <a:r>
              <a:rPr lang="ru-RU" sz="1400" b="1" cap="all" dirty="0" smtClean="0">
                <a:solidFill>
                  <a:srgbClr val="2F596C"/>
                </a:solidFill>
              </a:rPr>
              <a:t>УСКОРЕННОЕ  ОБУЧЕНИЕ В НАЧАЛЬНОЙ ШКОЛЕ </a:t>
            </a:r>
            <a:endParaRPr lang="ru-RU" sz="1400" b="1" cap="all" dirty="0">
              <a:solidFill>
                <a:srgbClr val="2F596C"/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341833548"/>
              </p:ext>
            </p:extLst>
          </p:nvPr>
        </p:nvGraphicFramePr>
        <p:xfrm>
          <a:off x="407193" y="1682342"/>
          <a:ext cx="11351419" cy="5019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77879" y="97340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ea typeface="Courier New" charset="0"/>
              </a:rPr>
              <a:t>Ускоренное обучение осуществляется </a:t>
            </a:r>
            <a:r>
              <a:rPr lang="ru-RU" b="1" dirty="0">
                <a:solidFill>
                  <a:srgbClr val="000000"/>
                </a:solidFill>
                <a:ea typeface="Courier New" charset="0"/>
              </a:rPr>
              <a:t>в </a:t>
            </a:r>
            <a:r>
              <a:rPr lang="ru-RU" b="1" dirty="0" smtClean="0">
                <a:solidFill>
                  <a:srgbClr val="000000"/>
                </a:solidFill>
                <a:ea typeface="Courier New" charset="0"/>
              </a:rPr>
              <a:t>соответствии </a:t>
            </a:r>
            <a:r>
              <a:rPr lang="ru-RU" b="1" dirty="0">
                <a:solidFill>
                  <a:srgbClr val="000000"/>
                </a:solidFill>
                <a:ea typeface="Courier New" charset="0"/>
              </a:rPr>
              <a:t>со следующими нормативными </a:t>
            </a:r>
            <a:r>
              <a:rPr lang="ru-RU" b="1" dirty="0" smtClean="0">
                <a:solidFill>
                  <a:srgbClr val="000000"/>
                </a:solidFill>
                <a:ea typeface="Courier New" charset="0"/>
              </a:rPr>
              <a:t>документами: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494046" y="0"/>
            <a:ext cx="2323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ГБОУ ШКОЛА № </a:t>
            </a:r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1516</a:t>
            </a:r>
            <a:endParaRPr lang="ru-RU" b="1" cap="all" dirty="0">
              <a:ln w="9000" cmpd="sng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816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07169" y="39385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Порядок реализации ускоренного обучения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382" y="-98182"/>
            <a:ext cx="7465623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400"/>
              </a:lnSpc>
            </a:pPr>
            <a:r>
              <a:rPr lang="ru-RU" sz="1400" b="1" cap="all" smtClean="0">
                <a:solidFill>
                  <a:srgbClr val="2F596C"/>
                </a:solidFill>
              </a:rPr>
              <a:t>ПОРЯДОК </a:t>
            </a:r>
            <a:r>
              <a:rPr lang="ru-RU" sz="1400" b="1" cap="all" dirty="0" smtClean="0">
                <a:solidFill>
                  <a:srgbClr val="2F596C"/>
                </a:solidFill>
              </a:rPr>
              <a:t>ОРГАНИЗАЦИИ УСКОРЕННОГО  ОБУЧЕНИЯ В НАЧАЛЬНОЙ ШКОЛЕ </a:t>
            </a:r>
            <a:endParaRPr lang="ru-RU" sz="1400" b="1" cap="all" dirty="0">
              <a:solidFill>
                <a:srgbClr val="2F596C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" y="945261"/>
            <a:ext cx="121919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</a:rPr>
              <a:t>Администраци</a:t>
            </a:r>
            <a:r>
              <a:rPr lang="ru-RU" sz="2400" dirty="0" smtClean="0"/>
              <a:t>я образовательной организации </a:t>
            </a:r>
            <a:r>
              <a:rPr lang="ru-RU" sz="2400" b="1" dirty="0" smtClean="0">
                <a:solidFill>
                  <a:srgbClr val="FF0000"/>
                </a:solidFill>
              </a:rPr>
              <a:t>информирует родителей </a:t>
            </a:r>
            <a:r>
              <a:rPr lang="ru-RU" sz="2400" dirty="0" smtClean="0"/>
              <a:t>дошкольников о введении ускоренного обучения в рамках проекта «ЭНШ», </a:t>
            </a:r>
            <a:r>
              <a:rPr lang="ru-RU" sz="2400" b="1" dirty="0" smtClean="0">
                <a:solidFill>
                  <a:srgbClr val="FF0000"/>
                </a:solidFill>
              </a:rPr>
              <a:t>знакомит родителей </a:t>
            </a:r>
            <a:r>
              <a:rPr lang="ru-RU" sz="2400" dirty="0" smtClean="0"/>
              <a:t>(законных представителей) с </a:t>
            </a:r>
            <a:r>
              <a:rPr lang="ru-RU" sz="2400" u="sng" dirty="0" smtClean="0"/>
              <a:t>образовательными программами и сроками ускоренного обучения</a:t>
            </a:r>
            <a:r>
              <a:rPr lang="ru-RU" sz="2400" dirty="0" smtClean="0"/>
              <a:t>, включая сроки и формы проведения промежуточной аттестации и независимой диагностики.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</a:rPr>
              <a:t>Родители</a:t>
            </a:r>
            <a:r>
              <a:rPr lang="ru-RU" sz="2400" dirty="0" smtClean="0"/>
              <a:t> </a:t>
            </a:r>
            <a:r>
              <a:rPr lang="ru-RU" sz="2400" u="sng" dirty="0" smtClean="0"/>
              <a:t>(по желанию</a:t>
            </a:r>
            <a:r>
              <a:rPr lang="ru-RU" sz="2400" dirty="0" smtClean="0"/>
              <a:t>) направляют  администрации образовательного учреждения </a:t>
            </a:r>
            <a:r>
              <a:rPr lang="ru-RU" sz="2400" u="sng" dirty="0" smtClean="0"/>
              <a:t>письменные заявление </a:t>
            </a:r>
            <a:r>
              <a:rPr lang="ru-RU" sz="2400" dirty="0" smtClean="0"/>
              <a:t>о проведении психолого-педагогической диагностики для установления готовности обучающегося к освоению образовательной программы начального общего образования в рамках проекта "ЭНШ". 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</a:rPr>
              <a:t>Психолого-педагогическая </a:t>
            </a:r>
            <a:r>
              <a:rPr lang="ru-RU" sz="2400" b="1" dirty="0" smtClean="0">
                <a:solidFill>
                  <a:srgbClr val="FF0000"/>
                </a:solidFill>
              </a:rPr>
              <a:t>диагностика: внутренняя </a:t>
            </a:r>
            <a:r>
              <a:rPr lang="ru-RU" sz="2400" b="1" smtClean="0">
                <a:solidFill>
                  <a:srgbClr val="FF0000"/>
                </a:solidFill>
              </a:rPr>
              <a:t>и внешняя (МЦКО).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FF0000"/>
                </a:solidFill>
              </a:rPr>
              <a:t>Результаты </a:t>
            </a:r>
            <a:r>
              <a:rPr lang="ru-RU" sz="2400" b="1" dirty="0" err="1" smtClean="0">
                <a:solidFill>
                  <a:srgbClr val="FF0000"/>
                </a:solidFill>
              </a:rPr>
              <a:t>психолого</a:t>
            </a:r>
            <a:r>
              <a:rPr lang="ru-RU" sz="2400" b="1" dirty="0" smtClean="0">
                <a:solidFill>
                  <a:srgbClr val="FF0000"/>
                </a:solidFill>
              </a:rPr>
              <a:t> - педагогической </a:t>
            </a:r>
            <a:r>
              <a:rPr lang="ru-RU" sz="2400" dirty="0" smtClean="0"/>
              <a:t>диагностики фиксируются в протоколе и доводятся до сведения родителей (законных представителей) обучающихся.</a:t>
            </a:r>
          </a:p>
          <a:p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586914" y="24526"/>
            <a:ext cx="2508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ГБОУ ШКОЛА № </a:t>
            </a:r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1516</a:t>
            </a:r>
            <a:endParaRPr lang="ru-RU" b="1" cap="all" dirty="0">
              <a:ln w="9000" cmpd="sng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3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757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86902" y="-3657"/>
            <a:ext cx="262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ГБОУ ШКОЛА № 1516</a:t>
            </a:r>
            <a:endParaRPr lang="ru-RU" b="1" cap="all" dirty="0">
              <a:ln w="9000" cmpd="sng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185742" y="1243013"/>
            <a:ext cx="11701463" cy="493394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Приоритеты для поступления в 1 класс ускоренного обучения имеют дети:</a:t>
            </a:r>
          </a:p>
          <a:p>
            <a:pPr algn="ctr"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Достигшие на начало учебного года возраста не менее 7 лет.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Имеющие высокий уровень подготовки по итогам школьной диагностики, включающей направления:</a:t>
            </a:r>
          </a:p>
          <a:p>
            <a:pPr marL="742950" indent="-742950">
              <a:lnSpc>
                <a:spcPct val="150000"/>
              </a:lnSpc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психо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логическое (мелкая моторика руки, темп работы, внимание, память, речевое развитие, словарный запас);</a:t>
            </a:r>
          </a:p>
          <a:p>
            <a:pPr marL="742950" indent="-742950">
              <a:lnSpc>
                <a:spcPct val="150000"/>
              </a:lnSpc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педагогическое (математика (счет в пределах 10-20) , чтение (плавное слоговое), письмо (узор по образцу));</a:t>
            </a:r>
          </a:p>
          <a:p>
            <a:pPr marL="742950" indent="-742950">
              <a:lnSpc>
                <a:spcPct val="150000"/>
              </a:lnSpc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медицинское (отсутствие противопоказаний).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6013" y="328613"/>
            <a:ext cx="7172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Порядок реализации ускоренного обучения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787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utkevich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207169" y="39385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Порядок реализации ускоренного обучения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382" y="-98182"/>
            <a:ext cx="7465623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400"/>
              </a:lnSpc>
            </a:pPr>
            <a:r>
              <a:rPr lang="ru-RU" sz="1400" b="1" cap="all" dirty="0" smtClean="0">
                <a:solidFill>
                  <a:srgbClr val="2F596C"/>
                </a:solidFill>
              </a:rPr>
              <a:t>ПОРЯДОК ОРГАНИЗАЦИИ УСКОРЕННОГО  ОБУЧЕНИЯ В НАЧАЛЬНОЙ ШКОЛЕ </a:t>
            </a:r>
            <a:endParaRPr lang="ru-RU" sz="1400" b="1" cap="all" dirty="0">
              <a:solidFill>
                <a:srgbClr val="2F596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86914" y="24526"/>
            <a:ext cx="2508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ГБОУ ШКОЛА № </a:t>
            </a:r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1516</a:t>
            </a:r>
            <a:endParaRPr lang="ru-RU" b="1" cap="all" dirty="0">
              <a:ln w="9000" cmpd="sng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42" y="1485901"/>
            <a:ext cx="10572751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500" dirty="0" smtClean="0"/>
              <a:t>На основании заявлений родителей (законных представителей) и результатов </a:t>
            </a:r>
            <a:r>
              <a:rPr lang="ru-RU" sz="2500" dirty="0" err="1" smtClean="0"/>
              <a:t>психолого</a:t>
            </a:r>
            <a:r>
              <a:rPr lang="ru-RU" sz="2500" dirty="0" smtClean="0"/>
              <a:t>- педагогической диагностики осуществляется </a:t>
            </a:r>
            <a:r>
              <a:rPr lang="ru-RU" sz="2500" b="1" dirty="0" smtClean="0">
                <a:solidFill>
                  <a:srgbClr val="FF0000"/>
                </a:solidFill>
              </a:rPr>
              <a:t>прием в 1 класс </a:t>
            </a:r>
            <a:r>
              <a:rPr lang="ru-RU" sz="2500" dirty="0" smtClean="0"/>
              <a:t>по программе ускоренного обучения.</a:t>
            </a:r>
          </a:p>
          <a:p>
            <a:pPr>
              <a:buFont typeface="Wingdings" pitchFamily="2" charset="2"/>
              <a:buChar char="ü"/>
            </a:pPr>
            <a:endParaRPr lang="ru-RU" sz="2500" dirty="0" smtClean="0"/>
          </a:p>
          <a:p>
            <a:pPr>
              <a:buFont typeface="Wingdings" pitchFamily="2" charset="2"/>
              <a:buChar char="ü"/>
            </a:pPr>
            <a:r>
              <a:rPr lang="ru-RU" sz="2500" dirty="0" smtClean="0"/>
              <a:t>Право формирования класса по ускоренному обучению оставляет за собой образовательное учреждение (от 25 человек).  </a:t>
            </a:r>
          </a:p>
          <a:p>
            <a:pPr>
              <a:buFont typeface="Wingdings" pitchFamily="2" charset="2"/>
              <a:buChar char="ü"/>
            </a:pPr>
            <a:endParaRPr lang="ru-RU" sz="2500" dirty="0" smtClean="0"/>
          </a:p>
          <a:p>
            <a:pPr>
              <a:buFont typeface="Wingdings" pitchFamily="2" charset="2"/>
              <a:buChar char="ü"/>
            </a:pPr>
            <a:r>
              <a:rPr lang="ru-RU" sz="2500" dirty="0" smtClean="0"/>
              <a:t>Оценочная балльная (зачетная) система и домашние задания  вводятся в 1 классе со второго полугодия.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6453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utkevich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207169" y="39385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 ЧТО НЕОБХОДИМО ПОМНИТЬ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382" y="-98182"/>
            <a:ext cx="7465623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400"/>
              </a:lnSpc>
            </a:pPr>
            <a:r>
              <a:rPr lang="ru-RU" sz="1400" b="1" cap="all" dirty="0" err="1" smtClean="0">
                <a:solidFill>
                  <a:srgbClr val="2F596C"/>
                </a:solidFill>
              </a:rPr>
              <a:t>УСЛОВИя</a:t>
            </a:r>
            <a:r>
              <a:rPr lang="ru-RU" sz="1400" b="1" cap="all" dirty="0" smtClean="0">
                <a:solidFill>
                  <a:srgbClr val="2F596C"/>
                </a:solidFill>
              </a:rPr>
              <a:t> РЕАЛИЗАЦИИ УСКОРЕННОГО  ОБУЧЕНИЯ В НАЧАЛЬНОЙ ШКОЛЕ </a:t>
            </a:r>
            <a:endParaRPr lang="ru-RU" sz="1400" b="1" cap="all" dirty="0">
              <a:solidFill>
                <a:srgbClr val="2F596C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833442" y="1181387"/>
            <a:ext cx="1093946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500" dirty="0" smtClean="0"/>
              <a:t>Ускоренное </a:t>
            </a:r>
            <a:r>
              <a:rPr lang="ru-RU" altLang="ru-RU" sz="2500" dirty="0"/>
              <a:t>обучение сопровождается </a:t>
            </a:r>
            <a:r>
              <a:rPr lang="ru-RU" altLang="ru-RU" sz="2500" dirty="0">
                <a:solidFill>
                  <a:srgbClr val="FF0000"/>
                </a:solidFill>
              </a:rPr>
              <a:t>независимой диагностикой образовательных результатов, проводимой ГАОУ ДПО </a:t>
            </a:r>
            <a:r>
              <a:rPr lang="ru-RU" altLang="ru-RU" sz="2500" dirty="0" smtClean="0">
                <a:solidFill>
                  <a:srgbClr val="FF0000"/>
                </a:solidFill>
              </a:rPr>
              <a:t>МЦКО Департамента </a:t>
            </a:r>
            <a:r>
              <a:rPr lang="ru-RU" altLang="ru-RU" sz="2500" dirty="0">
                <a:solidFill>
                  <a:srgbClr val="FF0000"/>
                </a:solidFill>
              </a:rPr>
              <a:t>образования города Москвы</a:t>
            </a:r>
            <a:r>
              <a:rPr lang="ru-RU" altLang="ru-RU" sz="2500" dirty="0"/>
              <a:t>. </a:t>
            </a:r>
            <a:endParaRPr lang="ru-RU" altLang="ru-RU" sz="2500" dirty="0" smtClean="0"/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500" dirty="0" smtClean="0"/>
              <a:t>Сроки </a:t>
            </a:r>
            <a:r>
              <a:rPr lang="ru-RU" altLang="ru-RU" sz="2500" dirty="0"/>
              <a:t>диагностик – </a:t>
            </a:r>
            <a:r>
              <a:rPr lang="ru-RU" altLang="ru-RU" sz="2500" dirty="0">
                <a:solidFill>
                  <a:srgbClr val="FF0000"/>
                </a:solidFill>
              </a:rPr>
              <a:t>декабрь / апрель</a:t>
            </a:r>
            <a:r>
              <a:rPr lang="ru-RU" altLang="ru-RU" sz="2500" dirty="0" smtClean="0">
                <a:solidFill>
                  <a:srgbClr val="FF0000"/>
                </a:solidFill>
              </a:rPr>
              <a:t>.</a:t>
            </a:r>
            <a:endParaRPr lang="ru-RU" altLang="ru-RU" sz="2500" dirty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altLang="ru-RU" sz="2500" dirty="0" smtClean="0"/>
              <a:t>Промежуточная </a:t>
            </a:r>
            <a:r>
              <a:rPr lang="ru-RU" altLang="ru-RU" sz="2500" dirty="0"/>
              <a:t>аттестация результатов ускоренного обучения по образовательной программе </a:t>
            </a:r>
            <a:r>
              <a:rPr lang="ru-RU" altLang="ru-RU" sz="2500" dirty="0" smtClean="0"/>
              <a:t>начального общего образования проводится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500" dirty="0" smtClean="0"/>
              <a:t>     </a:t>
            </a:r>
            <a:r>
              <a:rPr lang="ru-RU" altLang="ru-RU" sz="2500" dirty="0">
                <a:solidFill>
                  <a:srgbClr val="FF0000"/>
                </a:solidFill>
              </a:rPr>
              <a:t>с учетом полного объема результатов</a:t>
            </a:r>
            <a:r>
              <a:rPr lang="ru-RU" altLang="ru-RU" sz="2500" dirty="0"/>
              <a:t>, утвержденных в образовательной программе </a:t>
            </a:r>
            <a:r>
              <a:rPr lang="ru-RU" altLang="ru-RU" sz="2500" dirty="0" smtClean="0"/>
              <a:t>НОО ФГОС.</a:t>
            </a:r>
            <a:endParaRPr lang="ru-RU" altLang="ru-RU" sz="2500" dirty="0"/>
          </a:p>
          <a:p>
            <a:pPr marL="342900" marR="0" lvl="0" indent="-3429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500" i="0" u="none" strike="noStrike" cap="none" normalizeH="0" baseline="0" dirty="0" smtClean="0">
                <a:ln>
                  <a:noFill/>
                </a:ln>
                <a:effectLst/>
              </a:rPr>
              <a:t>4. </a:t>
            </a:r>
            <a:r>
              <a:rPr kumimoji="0" lang="ru-RU" altLang="ru-RU" sz="25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В </a:t>
            </a:r>
            <a:r>
              <a:rPr kumimoji="0" lang="ru-RU" altLang="ru-RU" sz="25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случае неудовлетворительных результатов </a:t>
            </a:r>
            <a:r>
              <a:rPr kumimoji="0" lang="ru-RU" altLang="ru-RU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независимой диагностики или не ликвидации академической задолженности в установленные </a:t>
            </a:r>
            <a:r>
              <a:rPr kumimoji="0" lang="ru-RU" altLang="ru-RU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школой </a:t>
            </a:r>
            <a:r>
              <a:rPr kumimoji="0" lang="ru-RU" altLang="ru-RU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сроки, </a:t>
            </a:r>
            <a:r>
              <a:rPr kumimoji="0" lang="ru-RU" altLang="ru-RU" sz="25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</a:rPr>
              <a:t>количество лет на освоение образовательной программы может быть увеличено</a:t>
            </a:r>
            <a:r>
              <a:rPr kumimoji="0" lang="ru-RU" altLang="ru-RU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до показателя, утвержденного в </a:t>
            </a:r>
            <a:r>
              <a:rPr kumimoji="0" lang="ru-RU" altLang="ru-RU" sz="2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ФГОС НОО.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2"/>
              <a:tabLst/>
            </a:pP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50081" y="812543"/>
            <a:ext cx="11201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27191" y="0"/>
            <a:ext cx="2508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ГБОУ ШКОЛА № </a:t>
            </a:r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15</a:t>
            </a:r>
            <a:r>
              <a:rPr lang="en-US" b="1" cap="all" dirty="0" smtClean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16</a:t>
            </a:r>
            <a:endParaRPr lang="ru-RU" b="1" cap="all" dirty="0">
              <a:ln w="9000" cmpd="sng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14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87574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ОСОБЕННОСТИ ИНДИВИДУАЛЬНОГО УЧЕБНОГО ПЛАНА</a:t>
            </a:r>
            <a:endParaRPr lang="ru-RU" sz="2800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0066620"/>
              </p:ext>
            </p:extLst>
          </p:nvPr>
        </p:nvGraphicFramePr>
        <p:xfrm>
          <a:off x="5" y="962160"/>
          <a:ext cx="12191999" cy="572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7793"/>
                <a:gridCol w="4154427"/>
                <a:gridCol w="4289779"/>
              </a:tblGrid>
              <a:tr h="669577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Предметы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Количество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dirty="0" smtClean="0"/>
                        <a:t>часов в неделю по классам</a:t>
                      </a:r>
                      <a:endParaRPr lang="ru-RU" sz="24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9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класс  (1</a:t>
                      </a:r>
                      <a:r>
                        <a:rPr lang="ru-RU" b="1" baseline="0" dirty="0" smtClean="0"/>
                        <a:t> полугодие</a:t>
                      </a:r>
                      <a:r>
                        <a:rPr lang="ru-RU" b="1" dirty="0" smtClean="0"/>
                        <a:t>)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 класс (</a:t>
                      </a:r>
                      <a:r>
                        <a:rPr lang="ru-RU" b="1" smtClean="0"/>
                        <a:t>2 полугодие)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91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Русский язык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940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Литературное чтение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33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Иностранный язык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625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Математика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254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Окружающий</a:t>
                      </a:r>
                      <a:r>
                        <a:rPr lang="ru-RU" b="1" baseline="0" dirty="0" smtClean="0"/>
                        <a:t> мир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625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Физкультура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5328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ИЗО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585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Музыка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879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Технология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8794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525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Предельно допустимая аудиторная учебная нагрузка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</a:t>
                      </a:r>
                      <a:endParaRPr lang="ru-RU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3385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cap="all" dirty="0">
              <a:ln w="9000" cmpd="sng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58159" y="0"/>
            <a:ext cx="2323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cap="all" dirty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ГБОУ ШКОЛА № </a:t>
            </a:r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1516</a:t>
            </a:r>
            <a:endParaRPr lang="ru-RU" b="1" cap="all" dirty="0">
              <a:ln w="9000" cmpd="sng">
                <a:noFill/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304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utkevich\Desktop\Рисунок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5521546" y="8176523"/>
            <a:ext cx="2864927" cy="9226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42504" y="2455370"/>
            <a:ext cx="11906992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ru-RU" sz="6000" b="1" cap="all" dirty="0" smtClean="0">
                <a:solidFill>
                  <a:srgbClr val="2F596C"/>
                </a:solidFill>
              </a:rPr>
              <a:t>СПАСИБО ЗА ВНИМАНИЕ!</a:t>
            </a:r>
            <a:endParaRPr lang="ru-RU" sz="6000" b="1" cap="all" dirty="0">
              <a:solidFill>
                <a:srgbClr val="2F596C"/>
              </a:solidFill>
            </a:endParaRPr>
          </a:p>
        </p:txBody>
      </p:sp>
      <p:pic>
        <p:nvPicPr>
          <p:cNvPr id="25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3834" y="2923779"/>
            <a:ext cx="3634195" cy="363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4970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7185</TotalTime>
  <Words>639</Words>
  <Application>Microsoft Office PowerPoint</Application>
  <PresentationFormat>Произвольный</PresentationFormat>
  <Paragraphs>104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Матюшин ИА</dc:creator>
  <cp:lastModifiedBy>Rutkevich</cp:lastModifiedBy>
  <cp:revision>690</cp:revision>
  <cp:lastPrinted>2016-06-15T08:35:03Z</cp:lastPrinted>
  <dcterms:created xsi:type="dcterms:W3CDTF">2015-08-25T07:26:16Z</dcterms:created>
  <dcterms:modified xsi:type="dcterms:W3CDTF">2019-04-18T14:02:59Z</dcterms:modified>
</cp:coreProperties>
</file>